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42" r:id="rId4"/>
  </p:sldMasterIdLst>
  <p:notesMasterIdLst>
    <p:notesMasterId r:id="rId14"/>
  </p:notesMasterIdLst>
  <p:handoutMasterIdLst>
    <p:handoutMasterId r:id="rId15"/>
  </p:handoutMasterIdLst>
  <p:sldIdLst>
    <p:sldId id="256" r:id="rId5"/>
    <p:sldId id="257" r:id="rId6"/>
    <p:sldId id="266" r:id="rId7"/>
    <p:sldId id="273" r:id="rId8"/>
    <p:sldId id="265" r:id="rId9"/>
    <p:sldId id="270" r:id="rId10"/>
    <p:sldId id="271" r:id="rId11"/>
    <p:sldId id="264"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678" autoAdjust="0"/>
  </p:normalViewPr>
  <p:slideViewPr>
    <p:cSldViewPr snapToGrid="0">
      <p:cViewPr varScale="1">
        <p:scale>
          <a:sx n="115" d="100"/>
          <a:sy n="115" d="100"/>
        </p:scale>
        <p:origin x="432" y="126"/>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866161-D383-45DC-9645-1D21647A8641}" type="datetimeFigureOut">
              <a:rPr lang="en-US" smtClean="0"/>
              <a:t>1/22/2023</a:t>
            </a:fld>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1/22/2023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Tree>
    <p:extLst>
      <p:ext uri="{BB962C8B-B14F-4D97-AF65-F5344CB8AC3E}">
        <p14:creationId xmlns:p14="http://schemas.microsoft.com/office/powerpoint/2010/main" val="3144734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Description of what you learned in your own words on one side.</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Include information about the topic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Details about the topic will also be helpful here.  </a:t>
            </a:r>
          </a:p>
          <a:p>
            <a:pPr marL="171450" indent="-171450">
              <a:buFont typeface="Arial" panose="020B0604020202020204" pitchFamily="34" charset="0"/>
              <a:buChar char="•"/>
            </a:pPr>
            <a:r>
              <a:rPr lang="en-US" b="0" i="1" dirty="0">
                <a:latin typeface="Segoe UI" panose="020B0502040204020203" pitchFamily="34" charset="0"/>
                <a:cs typeface="Segoe UI" panose="020B0502040204020203" pitchFamily="34" charset="0"/>
              </a:rPr>
              <a:t>Tell the story of your learning experience.  Just like a story there should always be a beginning, middle and an end.</a:t>
            </a:r>
          </a:p>
          <a:p>
            <a:r>
              <a:rPr lang="en-US" b="0" i="1" dirty="0">
                <a:latin typeface="Segoe UI" panose="020B0502040204020203" pitchFamily="34" charset="0"/>
                <a:cs typeface="Segoe UI" panose="020B0502040204020203" pitchFamily="34" charset="0"/>
              </a:rPr>
              <a:t>On the other side, you can add a graphic that provides evidence of what you learned.</a:t>
            </a:r>
          </a:p>
          <a:p>
            <a:endParaRPr lang="en-US" dirty="0"/>
          </a:p>
          <a:p>
            <a:r>
              <a:rPr lang="en-US" dirty="0"/>
              <a:t>Feel free to use more than one slide to reflect upon your process.  It also helps to add some video of your process.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dirty="0"/>
          </a:p>
        </p:txBody>
      </p:sp>
    </p:spTree>
    <p:extLst>
      <p:ext uri="{BB962C8B-B14F-4D97-AF65-F5344CB8AC3E}">
        <p14:creationId xmlns:p14="http://schemas.microsoft.com/office/powerpoint/2010/main" val="352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What was important about this learning experience?</a:t>
            </a:r>
          </a:p>
          <a:p>
            <a:r>
              <a:rPr lang="en-US" b="0" i="1" dirty="0">
                <a:latin typeface="Segoe UI" panose="020B0502040204020203" pitchFamily="34" charset="0"/>
                <a:cs typeface="Segoe UI" panose="020B0502040204020203" pitchFamily="34" charset="0"/>
              </a:rPr>
              <a:t>How is it relevant to your course, yourself, or your society or community?</a:t>
            </a:r>
          </a:p>
          <a:p>
            <a:r>
              <a:rPr lang="en-US" b="0" i="1" dirty="0">
                <a:latin typeface="Segoe UI" panose="020B0502040204020203" pitchFamily="34" charset="0"/>
                <a:cs typeface="Segoe UI" panose="020B0502040204020203" pitchFamily="34" charset="0"/>
              </a:rPr>
              <a:t>Why is this significant?</a:t>
            </a:r>
          </a:p>
          <a:p>
            <a:endParaRPr lang="en-US" dirty="0"/>
          </a:p>
          <a:p>
            <a:r>
              <a:rPr lang="en-US" dirty="0"/>
              <a:t>This SmartArt allows you add images and text to help outline your process.  If a picture is worth a thousand words, then pictures and words should help you communicate this reflection on learning perfectly!  You can always click on Insert&gt;SmartArt to change this graphic or select the graphic and click on the Design contextual menu to change the colors.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5</a:t>
            </a:fld>
            <a:endParaRPr lang="en-US" dirty="0"/>
          </a:p>
        </p:txBody>
      </p:sp>
    </p:spTree>
    <p:extLst>
      <p:ext uri="{BB962C8B-B14F-4D97-AF65-F5344CB8AC3E}">
        <p14:creationId xmlns:p14="http://schemas.microsoft.com/office/powerpoint/2010/main" val="1528170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to presenter: </a:t>
            </a:r>
          </a:p>
          <a:p>
            <a:r>
              <a:rPr lang="en-US" b="0" i="1" dirty="0">
                <a:latin typeface="Segoe UI" panose="020B0502040204020203" pitchFamily="34" charset="0"/>
                <a:cs typeface="Segoe UI" panose="020B0502040204020203" pitchFamily="34" charset="0"/>
              </a:rPr>
              <a:t>What steps will you be taking as a result of this learning experience?</a:t>
            </a:r>
          </a:p>
          <a:p>
            <a:r>
              <a:rPr lang="en-US" b="0" i="1" dirty="0">
                <a:latin typeface="Segoe UI" panose="020B0502040204020203" pitchFamily="34" charset="0"/>
                <a:cs typeface="Segoe UI" panose="020B0502040204020203" pitchFamily="34" charset="0"/>
              </a:rPr>
              <a:t>Did you learn from any failed experiences?  How will you do things differently?</a:t>
            </a:r>
          </a:p>
          <a:p>
            <a:r>
              <a:rPr lang="en-US" b="0" i="1" dirty="0">
                <a:latin typeface="Segoe UI" panose="020B0502040204020203" pitchFamily="34" charset="0"/>
                <a:cs typeface="Segoe UI" panose="020B0502040204020203" pitchFamily="34" charset="0"/>
              </a:rPr>
              <a:t>What advice will you give to others so they can learn from your experiences?</a:t>
            </a:r>
          </a:p>
          <a:p>
            <a:r>
              <a:rPr lang="en-US" b="0" i="1" dirty="0">
                <a:latin typeface="Segoe UI" panose="020B0502040204020203" pitchFamily="34" charset="0"/>
                <a:cs typeface="Segoe UI" panose="020B0502040204020203" pitchFamily="34" charset="0"/>
              </a:rPr>
              <a:t>How can you share what you learned with a real-world audience?  </a:t>
            </a:r>
          </a:p>
          <a:p>
            <a:endParaRPr lang="en-US" dirty="0"/>
          </a:p>
          <a:p>
            <a:r>
              <a:rPr lang="en-US" b="1" dirty="0"/>
              <a:t>Some examples of next steps might be: </a:t>
            </a:r>
          </a:p>
          <a:p>
            <a:pPr marL="228600" indent="-228600">
              <a:buAutoNum type="arabicPeriod"/>
            </a:pPr>
            <a:r>
              <a:rPr lang="en-US" dirty="0"/>
              <a:t>After</a:t>
            </a:r>
            <a:r>
              <a:rPr lang="en-US" baseline="0" dirty="0"/>
              <a:t> delivering my first persuasive presentation, I am thinking about joining the debate team.</a:t>
            </a:r>
          </a:p>
          <a:p>
            <a:pPr marL="228600" indent="-228600">
              <a:buAutoNum type="arabicPeriod"/>
            </a:pPr>
            <a:r>
              <a:rPr lang="en-US" baseline="0" dirty="0"/>
              <a:t>After making my first film, I’m considering entering it in our school film festival or local film festival.</a:t>
            </a:r>
          </a:p>
          <a:p>
            <a:pPr marL="228600" indent="-228600">
              <a:buAutoNum type="arabicPeriod"/>
            </a:pPr>
            <a:r>
              <a:rPr lang="en-US" baseline="0" dirty="0"/>
              <a:t>After connecting with this career expert, I’d like to do some research on that career field because it sounds interesting to me.</a:t>
            </a:r>
          </a:p>
          <a:p>
            <a:pPr marL="0" indent="0">
              <a:buNone/>
            </a:pPr>
            <a:endParaRPr lang="en-US" dirty="0"/>
          </a:p>
          <a:p>
            <a:r>
              <a:rPr lang="en-US" dirty="0"/>
              <a:t>This SmartArt allows you add images and text to help outline your process.  If a picture is worth a thousand words, then pictures and words should help you communicate this reflection on learning perfectly!  You can always click on Insert&gt;SmartArt to change this graphic or select the graphic and click on the Design contextual menu to change the colors.</a:t>
            </a:r>
          </a:p>
          <a:p>
            <a:endParaRPr lang="en-US" dirty="0"/>
          </a:p>
          <a:p>
            <a:r>
              <a:rPr lang="en-US" dirty="0"/>
              <a:t>Feel free to use more than one slide to share your next steps.  It also helps to add some video content to explain your message.</a:t>
            </a:r>
          </a:p>
        </p:txBody>
      </p:sp>
      <p:sp>
        <p:nvSpPr>
          <p:cNvPr id="4" name="Slide Number Placeholder 3"/>
          <p:cNvSpPr>
            <a:spLocks noGrp="1"/>
          </p:cNvSpPr>
          <p:nvPr>
            <p:ph type="sldNum" sz="quarter" idx="10"/>
          </p:nvPr>
        </p:nvSpPr>
        <p:spPr/>
        <p:txBody>
          <a:bodyPr/>
          <a:lstStyle/>
          <a:p>
            <a:fld id="{D5D79418-37EB-4378-AD22-89DBB000B0DA}" type="slidenum">
              <a:rPr lang="en-US" smtClean="0"/>
              <a:t>8</a:t>
            </a:fld>
            <a:endParaRPr lang="en-US" dirty="0"/>
          </a:p>
        </p:txBody>
      </p:sp>
    </p:spTree>
    <p:extLst>
      <p:ext uri="{BB962C8B-B14F-4D97-AF65-F5344CB8AC3E}">
        <p14:creationId xmlns:p14="http://schemas.microsoft.com/office/powerpoint/2010/main" val="629571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1"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2"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3"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4"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15" name="Rectangle 14">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5196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3438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390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4"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5" name="Group 14">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1"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2"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3"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4"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2757289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1/22/2023</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a:t>Click to edit Master title style</a:t>
            </a:r>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18004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274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a:t>Edit Master text styles</a:t>
            </a:r>
          </a:p>
        </p:txBody>
      </p:sp>
    </p:spTree>
    <p:extLst>
      <p:ext uri="{BB962C8B-B14F-4D97-AF65-F5344CB8AC3E}">
        <p14:creationId xmlns:p14="http://schemas.microsoft.com/office/powerpoint/2010/main" val="3546162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Tree>
    <p:extLst>
      <p:ext uri="{BB962C8B-B14F-4D97-AF65-F5344CB8AC3E}">
        <p14:creationId xmlns:p14="http://schemas.microsoft.com/office/powerpoint/2010/main" val="2275739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a:t>Click to edit Master title style</a:t>
            </a:r>
          </a:p>
        </p:txBody>
      </p:sp>
      <p:sp>
        <p:nvSpPr>
          <p:cNvPr id="5" name="Date Placeholder 4"/>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dirty="0"/>
              <a:t>Click icon to add SmartArt graphic</a:t>
            </a:r>
          </a:p>
        </p:txBody>
      </p:sp>
    </p:spTree>
    <p:extLst>
      <p:ext uri="{BB962C8B-B14F-4D97-AF65-F5344CB8AC3E}">
        <p14:creationId xmlns:p14="http://schemas.microsoft.com/office/powerpoint/2010/main" val="352599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7" name="Group 6">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8"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9"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0"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1"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2"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148150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1"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70939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p:txBody>
          <a:body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9" name="Group 8">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0"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2"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3"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110074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8" name="Footer Placeholder 7"/>
          <p:cNvSpPr>
            <a:spLocks noGrp="1"/>
          </p:cNvSpPr>
          <p:nvPr>
            <p:ph type="ftr" sz="quarter" idx="11"/>
          </p:nvPr>
        </p:nvSpPr>
        <p:spPr/>
        <p:txBody>
          <a:bodyPr/>
          <a:lstStyle/>
          <a:p>
            <a:r>
              <a:rPr lang="en-US" noProof="0" smtClean="0"/>
              <a:t>Add a footer</a:t>
            </a:r>
            <a:endParaRPr lang="en-US" noProof="0" dirty="0"/>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1" name="Group 10">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5"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6"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37412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4" name="Footer Placeholder 3"/>
          <p:cNvSpPr>
            <a:spLocks noGrp="1"/>
          </p:cNvSpPr>
          <p:nvPr>
            <p:ph type="ftr" sz="quarter" idx="11"/>
          </p:nvPr>
        </p:nvSpPr>
        <p:spPr/>
        <p:txBody>
          <a:bodyPr/>
          <a:lstStyle/>
          <a:p>
            <a:r>
              <a:rPr lang="en-US" noProof="0" smtClean="0"/>
              <a:t>Add a footer</a:t>
            </a:r>
            <a:endParaRPr lang="en-US" noProof="0" dirty="0"/>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6" name="Group 5">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7"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8"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9"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0"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1"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spTree>
    <p:extLst>
      <p:ext uri="{BB962C8B-B14F-4D97-AF65-F5344CB8AC3E}">
        <p14:creationId xmlns:p14="http://schemas.microsoft.com/office/powerpoint/2010/main" val="136842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noProof="0" smtClean="0"/>
              <a:t>Add a footer</a:t>
            </a:r>
            <a:endParaRPr lang="en-US" noProof="0" dirty="0"/>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11"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2"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3"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4"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83769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1"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2"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3"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4"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341152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1/22/2023</a:t>
            </a:fld>
            <a:endParaRPr lang="en-US" noProof="0" dirty="0"/>
          </a:p>
        </p:txBody>
      </p:sp>
      <p:sp>
        <p:nvSpPr>
          <p:cNvPr id="6" name="Footer Placeholder 5"/>
          <p:cNvSpPr>
            <a:spLocks noGrp="1"/>
          </p:cNvSpPr>
          <p:nvPr>
            <p:ph type="ftr" sz="quarter" idx="11"/>
          </p:nvPr>
        </p:nvSpPr>
        <p:spPr/>
        <p:txBody>
          <a:body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grpSp>
        <p:nvGrpSpPr>
          <p:cNvPr id="10" name="Group 9">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1"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t="18078" r="23442"/>
            <a:stretch/>
          </p:blipFill>
          <p:spPr bwMode="ltGray">
            <a:xfrm>
              <a:off x="8994950" y="0"/>
              <a:ext cx="3197050" cy="3421066"/>
            </a:xfrm>
            <a:prstGeom prst="rect">
              <a:avLst/>
            </a:prstGeom>
          </p:spPr>
        </p:pic>
        <p:pic>
          <p:nvPicPr>
            <p:cNvPr id="12"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bwMode="ltGray">
            <a:xfrm>
              <a:off x="7232499" y="667872"/>
              <a:ext cx="2880000" cy="2880000"/>
            </a:xfrm>
            <a:prstGeom prst="rect">
              <a:avLst/>
            </a:prstGeom>
          </p:spPr>
        </p:pic>
        <p:pic>
          <p:nvPicPr>
            <p:cNvPr id="13"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bwMode="ltGray">
            <a:xfrm>
              <a:off x="8746667" y="2184726"/>
              <a:ext cx="2880000" cy="2880000"/>
            </a:xfrm>
            <a:prstGeom prst="rect">
              <a:avLst/>
            </a:prstGeom>
          </p:spPr>
        </p:pic>
        <p:pic>
          <p:nvPicPr>
            <p:cNvPr id="14"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bwMode="ltGray">
            <a:xfrm>
              <a:off x="8501643" y="-159283"/>
              <a:ext cx="1620000" cy="1620000"/>
            </a:xfrm>
            <a:prstGeom prst="rect">
              <a:avLst/>
            </a:prstGeom>
          </p:spPr>
        </p:pic>
      </p:grpSp>
    </p:spTree>
    <p:extLst>
      <p:ext uri="{BB962C8B-B14F-4D97-AF65-F5344CB8AC3E}">
        <p14:creationId xmlns:p14="http://schemas.microsoft.com/office/powerpoint/2010/main" val="30210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6D6166-2B42-4F11-BAA6-8ABAE1BE810C}" type="datetimeFigureOut">
              <a:rPr lang="en-US" noProof="0" smtClean="0"/>
              <a:t>1/22/2023</a:t>
            </a:fld>
            <a:endParaRPr lang="en-US" noProof="0"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noProof="0" smtClean="0"/>
              <a:t>Add a footer</a:t>
            </a:r>
            <a:endParaRPr lang="en-US"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3FA76C-C565-46B6-8652-D75785E2521F}" type="slidenum">
              <a:rPr lang="en-US" noProof="0" smtClean="0"/>
              <a:t>‹#›</a:t>
            </a:fld>
            <a:endParaRPr lang="en-US" noProof="0"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020416"/>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680" r:id="rId16"/>
    <p:sldLayoutId id="2147483681" r:id="rId17"/>
    <p:sldLayoutId id="2147483670" r:id="rId18"/>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coastalplainscharter.org/about/news/what_s_new/american_rescue_plan_act" TargetMode="External"/><Relationship Id="rId5" Type="http://schemas.openxmlformats.org/officeDocument/2006/relationships/hyperlink" Target="https://www.georgiainsights.com/uploads/1/2/2/2/122221993/updated_esser_use_of_funds.pdf" TargetMode="Externa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hyperlink" Target="https://forms.gle/4kXFLDbXs1dKMQTK6" TargetMode="External"/><Relationship Id="rId2" Type="http://schemas.openxmlformats.org/officeDocument/2006/relationships/hyperlink" Target="mailto:carmen.roberts@coastalplainscharter.org"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9" name="Graphic 8" descr="Book icon">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44993" y="2961000"/>
            <a:ext cx="936000" cy="936000"/>
          </a:xfrm>
          <a:prstGeom prst="rect">
            <a:avLst/>
          </a:prstGeom>
        </p:spPr>
      </p:pic>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a:xfrm>
            <a:off x="1828293" y="2381427"/>
            <a:ext cx="8494463" cy="2095146"/>
          </a:xfrm>
        </p:spPr>
        <p:txBody>
          <a:bodyPr anchor="ctr" anchorCtr="0"/>
          <a:lstStyle/>
          <a:p>
            <a:r>
              <a:rPr lang="en-US" sz="3200" dirty="0"/>
              <a:t>ESSER II &amp; III-American Rescue Plan Grant</a:t>
            </a:r>
            <a:br>
              <a:rPr lang="en-US" sz="3200" dirty="0"/>
            </a:br>
            <a:r>
              <a:rPr lang="en-US" sz="2800" dirty="0"/>
              <a:t>Coastal Plains Educational Charter High School</a:t>
            </a:r>
            <a:br>
              <a:rPr lang="en-US" sz="2800" dirty="0"/>
            </a:br>
            <a:r>
              <a:rPr lang="en-US" sz="2000" dirty="0" smtClean="0"/>
              <a:t>February 2023 </a:t>
            </a:r>
            <a:r>
              <a:rPr lang="en-US" sz="2000" dirty="0"/>
              <a:t>(Plan Review)</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a:bodyPr>
          <a:lstStyle/>
          <a:p>
            <a:endParaRPr lang="en-US" sz="2800" dirty="0"/>
          </a:p>
        </p:txBody>
      </p:sp>
    </p:spTree>
    <p:extLst>
      <p:ext uri="{BB962C8B-B14F-4D97-AF65-F5344CB8AC3E}">
        <p14:creationId xmlns:p14="http://schemas.microsoft.com/office/powerpoint/2010/main" val="19065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ESSER III Overview &amp; Intended Outcomes</a:t>
            </a:r>
          </a:p>
        </p:txBody>
      </p:sp>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t>.</a:t>
            </a:r>
          </a:p>
          <a:p>
            <a:endParaRPr lang="en-US" sz="2400" dirty="0"/>
          </a:p>
          <a:p>
            <a:endParaRPr lang="en-US" sz="2400" dirty="0"/>
          </a:p>
        </p:txBody>
      </p:sp>
      <p:pic>
        <p:nvPicPr>
          <p:cNvPr id="5" name="Graphic 4" descr="Purpose icon">
            <a:extLst>
              <a:ext uri="{FF2B5EF4-FFF2-40B4-BE49-F238E27FC236}">
                <a16:creationId xmlns:a16="http://schemas.microsoft.com/office/drawing/2014/main" id="{28F7ACE2-5D39-488F-AF39-9DEDFF0FF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003486" y="2947289"/>
            <a:ext cx="936000" cy="936000"/>
          </a:xfrm>
          <a:prstGeom prst="rect">
            <a:avLst/>
          </a:prstGeom>
        </p:spPr>
      </p:pic>
    </p:spTree>
    <p:extLst>
      <p:ext uri="{BB962C8B-B14F-4D97-AF65-F5344CB8AC3E}">
        <p14:creationId xmlns:p14="http://schemas.microsoft.com/office/powerpoint/2010/main" val="274584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earning icon">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8946" y="613889"/>
            <a:ext cx="1440000" cy="1440000"/>
          </a:xfrm>
          <a:prstGeom prst="rect">
            <a:avLst/>
          </a:prstGeom>
        </p:spPr>
      </p:pic>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ESSER FUNDS</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184366" y="2336873"/>
            <a:ext cx="8961120" cy="3750418"/>
          </a:xfrm>
        </p:spPr>
        <p:txBody>
          <a:bodyPr>
            <a:normAutofit/>
          </a:bodyPr>
          <a:lstStyle/>
          <a:p>
            <a:pPr marL="0" indent="0">
              <a:buNone/>
            </a:pPr>
            <a:r>
              <a:rPr lang="en-US" dirty="0"/>
              <a:t>In response to the economic outcome of the COVID-19 pandemic in the United States, Congress passed three bills that provided immediate and direct economic assistance to state and local educational agencies through the Elementary and Secondary School Emergency Relief funds.  These funds were provided to support areas with the greatest need, where the academic and non-academic components for school districts had the greatest impact due to COVID-19.  As additional funding was provided, the intent of the funds was to support States and local school districts’ efforts to safely reopen schools, address significant gaps in learning, and support measures of implementation that will continue to reduce the effects of COVID-19 on students and families.  </a:t>
            </a:r>
          </a:p>
          <a:p>
            <a:pPr marL="0" indent="0">
              <a:buNone/>
            </a:pPr>
            <a:r>
              <a:rPr lang="en-US" sz="1200" dirty="0"/>
              <a:t>                                                                                                                                                     (Georgia Department of Education)</a:t>
            </a:r>
          </a:p>
          <a:p>
            <a:endParaRPr lang="en-US" dirty="0"/>
          </a:p>
          <a:p>
            <a:endParaRPr lang="en-US" dirty="0"/>
          </a:p>
        </p:txBody>
      </p:sp>
    </p:spTree>
    <p:extLst>
      <p:ext uri="{BB962C8B-B14F-4D97-AF65-F5344CB8AC3E}">
        <p14:creationId xmlns:p14="http://schemas.microsoft.com/office/powerpoint/2010/main" val="42052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ESSER GRANT STATUTORY REQUIREMENTS</a:t>
            </a:r>
          </a:p>
        </p:txBody>
      </p:sp>
      <p:sp>
        <p:nvSpPr>
          <p:cNvPr id="3" name="Text Placeholder 2"/>
          <p:cNvSpPr>
            <a:spLocks noGrp="1"/>
          </p:cNvSpPr>
          <p:nvPr>
            <p:ph type="body" idx="1"/>
          </p:nvPr>
        </p:nvSpPr>
        <p:spPr>
          <a:xfrm>
            <a:off x="673331" y="1953491"/>
            <a:ext cx="2906482" cy="603971"/>
          </a:xfrm>
        </p:spPr>
        <p:txBody>
          <a:bodyPr/>
          <a:lstStyle/>
          <a:p>
            <a:r>
              <a:rPr lang="en-US" sz="1600" dirty="0">
                <a:solidFill>
                  <a:srgbClr val="FF0000"/>
                </a:solidFill>
              </a:rPr>
              <a:t>Must engage in meaningful consultation with stakeholders including:</a:t>
            </a:r>
          </a:p>
        </p:txBody>
      </p:sp>
      <p:sp>
        <p:nvSpPr>
          <p:cNvPr id="4" name="Text Placeholder 3"/>
          <p:cNvSpPr>
            <a:spLocks noGrp="1"/>
          </p:cNvSpPr>
          <p:nvPr>
            <p:ph type="body" sz="half" idx="15"/>
          </p:nvPr>
        </p:nvSpPr>
        <p:spPr/>
        <p:txBody>
          <a:bodyPr>
            <a:normAutofit/>
          </a:bodyPr>
          <a:lstStyle/>
          <a:p>
            <a:r>
              <a:rPr lang="en-US" dirty="0"/>
              <a:t>Students</a:t>
            </a:r>
          </a:p>
          <a:p>
            <a:r>
              <a:rPr lang="en-US" dirty="0"/>
              <a:t>Families</a:t>
            </a:r>
          </a:p>
          <a:p>
            <a:r>
              <a:rPr lang="en-US" dirty="0"/>
              <a:t>School &amp; District Administrators</a:t>
            </a:r>
          </a:p>
          <a:p>
            <a:r>
              <a:rPr lang="en-US" dirty="0"/>
              <a:t>Teachers</a:t>
            </a:r>
          </a:p>
          <a:p>
            <a:r>
              <a:rPr lang="en-US" dirty="0"/>
              <a:t>Other Educators</a:t>
            </a:r>
          </a:p>
          <a:p>
            <a:r>
              <a:rPr lang="en-US" dirty="0"/>
              <a:t>School Staff</a:t>
            </a:r>
          </a:p>
          <a:p>
            <a:r>
              <a:rPr lang="en-US" dirty="0"/>
              <a:t>Stakeholders representing interests of children with disabilities, ELL, children experiencing homelessness, children in foster care, migrant students, and other unserved students</a:t>
            </a:r>
          </a:p>
        </p:txBody>
      </p:sp>
      <p:sp>
        <p:nvSpPr>
          <p:cNvPr id="5" name="Text Placeholder 4"/>
          <p:cNvSpPr>
            <a:spLocks noGrp="1"/>
          </p:cNvSpPr>
          <p:nvPr>
            <p:ph type="body" sz="quarter" idx="3"/>
          </p:nvPr>
        </p:nvSpPr>
        <p:spPr>
          <a:xfrm>
            <a:off x="3945470" y="1953491"/>
            <a:ext cx="3063240" cy="307571"/>
          </a:xfrm>
        </p:spPr>
        <p:txBody>
          <a:bodyPr/>
          <a:lstStyle/>
          <a:p>
            <a:r>
              <a:rPr lang="en-US" sz="1600" dirty="0">
                <a:solidFill>
                  <a:srgbClr val="FF0000"/>
                </a:solidFill>
              </a:rPr>
              <a:t>Minimum of 20% of Grant Funds</a:t>
            </a:r>
          </a:p>
        </p:txBody>
      </p:sp>
      <p:sp>
        <p:nvSpPr>
          <p:cNvPr id="6" name="Text Placeholder 5"/>
          <p:cNvSpPr>
            <a:spLocks noGrp="1"/>
          </p:cNvSpPr>
          <p:nvPr>
            <p:ph type="body" sz="half" idx="16"/>
          </p:nvPr>
        </p:nvSpPr>
        <p:spPr/>
        <p:txBody>
          <a:bodyPr/>
          <a:lstStyle/>
          <a:p>
            <a:r>
              <a:rPr lang="en-US" dirty="0"/>
              <a:t>Evidence Based Interventions such as summer learning, extended day, comprehensive after-school programs, or extended school year programs</a:t>
            </a:r>
          </a:p>
          <a:p>
            <a:endParaRPr lang="en-US" dirty="0"/>
          </a:p>
          <a:p>
            <a:r>
              <a:rPr lang="en-US" dirty="0"/>
              <a:t>Ensure interventions respond to students’ academic, social, and emotional needs and addresses impact of coronavirus on students’ populations as defined in the Elementary &amp; Secondary Act (ESEA), Title I, Part A</a:t>
            </a:r>
          </a:p>
        </p:txBody>
      </p:sp>
      <p:sp>
        <p:nvSpPr>
          <p:cNvPr id="7" name="Text Placeholder 6"/>
          <p:cNvSpPr>
            <a:spLocks noGrp="1"/>
          </p:cNvSpPr>
          <p:nvPr>
            <p:ph type="body" sz="quarter" idx="13"/>
          </p:nvPr>
        </p:nvSpPr>
        <p:spPr>
          <a:xfrm>
            <a:off x="7224156" y="2048742"/>
            <a:ext cx="2207227" cy="270509"/>
          </a:xfrm>
        </p:spPr>
        <p:txBody>
          <a:bodyPr/>
          <a:lstStyle/>
          <a:p>
            <a:pPr algn="ctr"/>
            <a:r>
              <a:rPr lang="en-US" sz="1600" dirty="0">
                <a:solidFill>
                  <a:srgbClr val="FF0000"/>
                </a:solidFill>
              </a:rPr>
              <a:t>Plans for ESSER III</a:t>
            </a:r>
          </a:p>
        </p:txBody>
      </p:sp>
      <p:sp>
        <p:nvSpPr>
          <p:cNvPr id="8" name="Text Placeholder 7"/>
          <p:cNvSpPr>
            <a:spLocks noGrp="1"/>
          </p:cNvSpPr>
          <p:nvPr>
            <p:ph type="body" sz="half" idx="17"/>
          </p:nvPr>
        </p:nvSpPr>
        <p:spPr/>
        <p:txBody>
          <a:bodyPr>
            <a:normAutofit lnSpcReduction="10000"/>
          </a:bodyPr>
          <a:lstStyle/>
          <a:p>
            <a:r>
              <a:rPr lang="en-US" dirty="0"/>
              <a:t>Will be understandable to all stakeholders</a:t>
            </a:r>
          </a:p>
          <a:p>
            <a:endParaRPr lang="en-US" dirty="0"/>
          </a:p>
          <a:p>
            <a:r>
              <a:rPr lang="en-US" dirty="0"/>
              <a:t>Is written in a language that practical and uniform and orally translated, by request, if not in native language</a:t>
            </a:r>
          </a:p>
          <a:p>
            <a:endParaRPr lang="en-US" dirty="0"/>
          </a:p>
          <a:p>
            <a:r>
              <a:rPr lang="en-US" dirty="0"/>
              <a:t>Use of Funds will Posted to District Website</a:t>
            </a:r>
          </a:p>
          <a:p>
            <a:r>
              <a:rPr lang="en-US" dirty="0"/>
              <a:t>Safe Return to In-Person Instruction &amp; Continuity of Services Plan will be posted to Website   </a:t>
            </a:r>
          </a:p>
          <a:p>
            <a:r>
              <a:rPr lang="en-US" dirty="0"/>
              <a:t>                           </a:t>
            </a:r>
            <a:r>
              <a:rPr lang="en-US" sz="1100" dirty="0"/>
              <a:t>(Reviewed every 6 months)</a:t>
            </a:r>
          </a:p>
        </p:txBody>
      </p:sp>
    </p:spTree>
    <p:extLst>
      <p:ext uri="{BB962C8B-B14F-4D97-AF65-F5344CB8AC3E}">
        <p14:creationId xmlns:p14="http://schemas.microsoft.com/office/powerpoint/2010/main" val="54052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Clipboard icon">
            <a:extLst>
              <a:ext uri="{FF2B5EF4-FFF2-40B4-BE49-F238E27FC236}">
                <a16:creationId xmlns:a16="http://schemas.microsoft.com/office/drawing/2014/main" id="{6919C957-53BE-4D79-9BA1-A263BA61FA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4269" y="797815"/>
            <a:ext cx="952500" cy="952500"/>
          </a:xfrm>
          <a:prstGeom prst="rect">
            <a:avLst/>
          </a:prstGeom>
        </p:spPr>
      </p:pic>
      <p:sp>
        <p:nvSpPr>
          <p:cNvPr id="88" name="Title 87">
            <a:extLst>
              <a:ext uri="{FF2B5EF4-FFF2-40B4-BE49-F238E27FC236}">
                <a16:creationId xmlns:a16="http://schemas.microsoft.com/office/drawing/2014/main" id="{41B70991-B117-418C-8432-39BA57751DD0}"/>
              </a:ext>
            </a:extLst>
          </p:cNvPr>
          <p:cNvSpPr>
            <a:spLocks noGrp="1"/>
          </p:cNvSpPr>
          <p:nvPr>
            <p:ph type="title"/>
          </p:nvPr>
        </p:nvSpPr>
        <p:spPr/>
        <p:txBody>
          <a:bodyPr>
            <a:normAutofit fontScale="90000"/>
          </a:bodyPr>
          <a:lstStyle/>
          <a:p>
            <a:r>
              <a:rPr lang="en-US" dirty="0"/>
              <a:t>Use of Funds </a:t>
            </a:r>
          </a:p>
        </p:txBody>
      </p:sp>
      <p:sp>
        <p:nvSpPr>
          <p:cNvPr id="89" name="Text Placeholder 88">
            <a:extLst>
              <a:ext uri="{FF2B5EF4-FFF2-40B4-BE49-F238E27FC236}">
                <a16:creationId xmlns:a16="http://schemas.microsoft.com/office/drawing/2014/main" id="{41FDF737-A7CF-43BF-B9FC-22E9635B785B}"/>
              </a:ext>
            </a:extLst>
          </p:cNvPr>
          <p:cNvSpPr>
            <a:spLocks noGrp="1"/>
          </p:cNvSpPr>
          <p:nvPr>
            <p:ph type="body" sz="quarter" idx="18"/>
          </p:nvPr>
        </p:nvSpPr>
        <p:spPr/>
        <p:txBody>
          <a:bodyPr/>
          <a:lstStyle/>
          <a:p>
            <a:r>
              <a:rPr lang="en-US" dirty="0"/>
              <a:t>Allowable Activities</a:t>
            </a:r>
          </a:p>
        </p:txBody>
      </p:sp>
      <p:sp>
        <p:nvSpPr>
          <p:cNvPr id="90" name="Text Placeholder 89">
            <a:extLst>
              <a:ext uri="{FF2B5EF4-FFF2-40B4-BE49-F238E27FC236}">
                <a16:creationId xmlns:a16="http://schemas.microsoft.com/office/drawing/2014/main" id="{426A8A65-AFFE-4A62-858E-16FA37C4410F}"/>
              </a:ext>
            </a:extLst>
          </p:cNvPr>
          <p:cNvSpPr>
            <a:spLocks noGrp="1"/>
          </p:cNvSpPr>
          <p:nvPr>
            <p:ph type="body" sz="quarter" idx="19"/>
          </p:nvPr>
        </p:nvSpPr>
        <p:spPr/>
        <p:txBody>
          <a:bodyPr/>
          <a:lstStyle/>
          <a:p>
            <a:r>
              <a:rPr lang="en-US" dirty="0"/>
              <a:t>Transparency</a:t>
            </a:r>
          </a:p>
        </p:txBody>
      </p:sp>
      <p:sp>
        <p:nvSpPr>
          <p:cNvPr id="26" name="Text Placeholder 25">
            <a:extLst>
              <a:ext uri="{FF2B5EF4-FFF2-40B4-BE49-F238E27FC236}">
                <a16:creationId xmlns:a16="http://schemas.microsoft.com/office/drawing/2014/main" id="{7202BD88-8A83-49DA-A828-7C40491D29F7}"/>
              </a:ext>
            </a:extLst>
          </p:cNvPr>
          <p:cNvSpPr>
            <a:spLocks noGrp="1"/>
          </p:cNvSpPr>
          <p:nvPr>
            <p:ph sz="quarter" idx="20"/>
          </p:nvPr>
        </p:nvSpPr>
        <p:spPr/>
        <p:txBody>
          <a:bodyPr>
            <a:normAutofit/>
          </a:bodyPr>
          <a:lstStyle/>
          <a:p>
            <a:pPr marL="0" indent="0">
              <a:buNone/>
            </a:pPr>
            <a:r>
              <a:rPr lang="en-US" sz="2800" dirty="0"/>
              <a:t>The funds must be used to respond to the pandemic and the impact it has on student learning. </a:t>
            </a:r>
          </a:p>
        </p:txBody>
      </p:sp>
      <p:sp>
        <p:nvSpPr>
          <p:cNvPr id="33" name="Text Placeholder 32">
            <a:extLst>
              <a:ext uri="{FF2B5EF4-FFF2-40B4-BE49-F238E27FC236}">
                <a16:creationId xmlns:a16="http://schemas.microsoft.com/office/drawing/2014/main" id="{2262342E-3D19-495D-AA4E-DB249EBB6351}"/>
              </a:ext>
            </a:extLst>
          </p:cNvPr>
          <p:cNvSpPr>
            <a:spLocks noGrp="1"/>
          </p:cNvSpPr>
          <p:nvPr>
            <p:ph sz="quarter" idx="21"/>
          </p:nvPr>
        </p:nvSpPr>
        <p:spPr/>
        <p:txBody>
          <a:bodyPr/>
          <a:lstStyle/>
          <a:p>
            <a:r>
              <a:rPr lang="en-US" dirty="0">
                <a:hlinkClick r:id="rId5"/>
              </a:rPr>
              <a:t>https://www.georgiainsights.com/uploads/1/2/2/2/122221993/updated_esser_use_of_funds.pdf</a:t>
            </a:r>
            <a:endParaRPr lang="en-US" dirty="0"/>
          </a:p>
          <a:p>
            <a:endParaRPr lang="en-US" dirty="0"/>
          </a:p>
        </p:txBody>
      </p:sp>
      <p:sp>
        <p:nvSpPr>
          <p:cNvPr id="34" name="Text Placeholder 33">
            <a:extLst>
              <a:ext uri="{FF2B5EF4-FFF2-40B4-BE49-F238E27FC236}">
                <a16:creationId xmlns:a16="http://schemas.microsoft.com/office/drawing/2014/main" id="{64097651-42EF-4D7F-B8A0-A7E7F7312B73}"/>
              </a:ext>
            </a:extLst>
          </p:cNvPr>
          <p:cNvSpPr>
            <a:spLocks noGrp="1"/>
          </p:cNvSpPr>
          <p:nvPr>
            <p:ph sz="quarter" idx="22"/>
          </p:nvPr>
        </p:nvSpPr>
        <p:spPr/>
        <p:txBody>
          <a:bodyPr/>
          <a:lstStyle/>
          <a:p>
            <a:r>
              <a:rPr lang="en-US" dirty="0">
                <a:hlinkClick r:id="rId6"/>
              </a:rPr>
              <a:t>http://www.coastalplainscharter.org/about/news/what_s_new/american_rescue_plan_act</a:t>
            </a:r>
            <a:endParaRPr lang="en-US" dirty="0"/>
          </a:p>
          <a:p>
            <a:endParaRPr lang="en-US" dirty="0"/>
          </a:p>
        </p:txBody>
      </p:sp>
    </p:spTree>
    <p:extLst>
      <p:ext uri="{BB962C8B-B14F-4D97-AF65-F5344CB8AC3E}">
        <p14:creationId xmlns:p14="http://schemas.microsoft.com/office/powerpoint/2010/main" val="22413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Coastal Plains Educational Charter High School</a:t>
            </a:r>
            <a:br>
              <a:rPr lang="en-US" dirty="0"/>
            </a:br>
            <a:r>
              <a:rPr lang="en-US" dirty="0"/>
              <a:t>ESSER FUNDS- PERSONNEL </a:t>
            </a:r>
          </a:p>
        </p:txBody>
      </p:sp>
      <p:sp>
        <p:nvSpPr>
          <p:cNvPr id="6" name="Content Placeholder 5"/>
          <p:cNvSpPr>
            <a:spLocks noGrp="1"/>
          </p:cNvSpPr>
          <p:nvPr>
            <p:ph sz="half" idx="2"/>
          </p:nvPr>
        </p:nvSpPr>
        <p:spPr>
          <a:xfrm>
            <a:off x="680322" y="2368732"/>
            <a:ext cx="4698355" cy="3567456"/>
          </a:xfrm>
        </p:spPr>
        <p:txBody>
          <a:bodyPr>
            <a:normAutofit/>
          </a:bodyPr>
          <a:lstStyle/>
          <a:p>
            <a:r>
              <a:rPr lang="en-US" dirty="0"/>
              <a:t>Intervention Teachers and Tutors to assist students with remediation of specific skills and supports academic instruction</a:t>
            </a:r>
          </a:p>
          <a:p>
            <a:r>
              <a:rPr lang="en-US" dirty="0"/>
              <a:t>Student Services Personnel to assist with RTI/SST and intervention management</a:t>
            </a:r>
          </a:p>
          <a:p>
            <a:r>
              <a:rPr lang="en-US" dirty="0"/>
              <a:t>Increased funding to retain credentialed staff members </a:t>
            </a:r>
          </a:p>
          <a:p>
            <a:endParaRPr lang="en-US" dirty="0"/>
          </a:p>
          <a:p>
            <a:endParaRPr lang="en-US" dirty="0"/>
          </a:p>
        </p:txBody>
      </p:sp>
      <p:sp>
        <p:nvSpPr>
          <p:cNvPr id="8" name="Content Placeholder 7"/>
          <p:cNvSpPr>
            <a:spLocks noGrp="1"/>
          </p:cNvSpPr>
          <p:nvPr>
            <p:ph sz="quarter" idx="4"/>
          </p:nvPr>
        </p:nvSpPr>
        <p:spPr>
          <a:xfrm>
            <a:off x="5594123" y="2368732"/>
            <a:ext cx="4700059" cy="3567455"/>
          </a:xfrm>
        </p:spPr>
        <p:txBody>
          <a:bodyPr>
            <a:normAutofit/>
          </a:bodyPr>
          <a:lstStyle/>
          <a:p>
            <a:r>
              <a:rPr lang="en-US" dirty="0"/>
              <a:t>Social/Emotional Regional Counselor to coordinate activities associated with Social/Emotional Curriculum</a:t>
            </a:r>
          </a:p>
          <a:p>
            <a:endParaRPr lang="en-US" dirty="0"/>
          </a:p>
          <a:p>
            <a:r>
              <a:rPr lang="en-US" dirty="0"/>
              <a:t>Transcript Counselor </a:t>
            </a:r>
          </a:p>
          <a:p>
            <a:endParaRPr lang="en-US" dirty="0"/>
          </a:p>
          <a:p>
            <a:r>
              <a:rPr lang="en-US" dirty="0"/>
              <a:t>Professional Learning Coordinator</a:t>
            </a:r>
          </a:p>
          <a:p>
            <a:endParaRPr lang="en-US" dirty="0"/>
          </a:p>
          <a:p>
            <a:pPr marL="0" indent="0">
              <a:buNone/>
            </a:pPr>
            <a:endParaRPr lang="en-US" dirty="0"/>
          </a:p>
        </p:txBody>
      </p:sp>
    </p:spTree>
    <p:extLst>
      <p:ext uri="{BB962C8B-B14F-4D97-AF65-F5344CB8AC3E}">
        <p14:creationId xmlns:p14="http://schemas.microsoft.com/office/powerpoint/2010/main" val="372812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Coastal Plains Educational Charter High School</a:t>
            </a:r>
            <a:br>
              <a:rPr lang="en-US" dirty="0"/>
            </a:br>
            <a:r>
              <a:rPr lang="en-US" dirty="0"/>
              <a:t>ESSER FUNDS- Intervention &amp; Prevention</a:t>
            </a:r>
          </a:p>
        </p:txBody>
      </p:sp>
      <p:sp>
        <p:nvSpPr>
          <p:cNvPr id="7" name="Text Placeholder 6"/>
          <p:cNvSpPr>
            <a:spLocks noGrp="1"/>
          </p:cNvSpPr>
          <p:nvPr>
            <p:ph type="body" idx="1"/>
          </p:nvPr>
        </p:nvSpPr>
        <p:spPr/>
        <p:txBody>
          <a:bodyPr>
            <a:normAutofit/>
          </a:bodyPr>
          <a:lstStyle/>
          <a:p>
            <a:r>
              <a:rPr lang="en-US" dirty="0"/>
              <a:t>Social Emotional Learning Curriculum</a:t>
            </a:r>
          </a:p>
        </p:txBody>
      </p:sp>
      <p:sp>
        <p:nvSpPr>
          <p:cNvPr id="6" name="Content Placeholder 5"/>
          <p:cNvSpPr>
            <a:spLocks noGrp="1"/>
          </p:cNvSpPr>
          <p:nvPr>
            <p:ph sz="half" idx="2"/>
          </p:nvPr>
        </p:nvSpPr>
        <p:spPr>
          <a:xfrm>
            <a:off x="680322" y="2336874"/>
            <a:ext cx="4698355" cy="3599314"/>
          </a:xfrm>
        </p:spPr>
        <p:txBody>
          <a:bodyPr>
            <a:normAutofit/>
          </a:bodyPr>
          <a:lstStyle/>
          <a:p>
            <a:r>
              <a:rPr lang="en-US" b="1" dirty="0"/>
              <a:t>Rosetta Stone </a:t>
            </a:r>
            <a:r>
              <a:rPr lang="en-US" dirty="0"/>
              <a:t>targeted language instruction for students who have been identified as English Language Learners. </a:t>
            </a:r>
          </a:p>
          <a:p>
            <a:endParaRPr lang="en-US" dirty="0"/>
          </a:p>
          <a:p>
            <a:r>
              <a:rPr lang="en-US" dirty="0"/>
              <a:t>MyPath-research-based targeted interventions to address academic deficit areas in reading and math. </a:t>
            </a:r>
          </a:p>
          <a:p>
            <a:endParaRPr lang="en-US" dirty="0"/>
          </a:p>
          <a:p>
            <a:endParaRPr lang="en-US" dirty="0"/>
          </a:p>
        </p:txBody>
      </p:sp>
      <p:sp>
        <p:nvSpPr>
          <p:cNvPr id="8" name="Content Placeholder 7"/>
          <p:cNvSpPr>
            <a:spLocks noGrp="1"/>
          </p:cNvSpPr>
          <p:nvPr>
            <p:ph sz="quarter" idx="4"/>
          </p:nvPr>
        </p:nvSpPr>
        <p:spPr/>
        <p:txBody>
          <a:bodyPr>
            <a:normAutofit/>
          </a:bodyPr>
          <a:lstStyle/>
          <a:p>
            <a:pPr marL="0" indent="0">
              <a:buNone/>
            </a:pPr>
            <a:r>
              <a:rPr lang="en-US" dirty="0"/>
              <a:t>TARGETS: </a:t>
            </a:r>
          </a:p>
          <a:p>
            <a:r>
              <a:rPr lang="en-US" dirty="0"/>
              <a:t>Personal Development</a:t>
            </a:r>
          </a:p>
          <a:p>
            <a:r>
              <a:rPr lang="en-US" dirty="0"/>
              <a:t>Character &amp; Leadership Development</a:t>
            </a:r>
          </a:p>
          <a:p>
            <a:r>
              <a:rPr lang="en-US" dirty="0"/>
              <a:t>Building Healthy Relationships</a:t>
            </a:r>
          </a:p>
          <a:p>
            <a:r>
              <a:rPr lang="en-US" dirty="0"/>
              <a:t>Social &amp; Emotional Success</a:t>
            </a:r>
          </a:p>
          <a:p>
            <a:r>
              <a:rPr lang="en-US" dirty="0"/>
              <a:t>Mental Health &amp; Wellness</a:t>
            </a:r>
          </a:p>
          <a:p>
            <a:r>
              <a:rPr lang="en-US" dirty="0"/>
              <a:t>College &amp; Career Readiness</a:t>
            </a:r>
          </a:p>
          <a:p>
            <a:pPr marL="0" indent="0">
              <a:buNone/>
            </a:pPr>
            <a:endParaRPr lang="en-US" dirty="0"/>
          </a:p>
        </p:txBody>
      </p:sp>
    </p:spTree>
    <p:extLst>
      <p:ext uri="{BB962C8B-B14F-4D97-AF65-F5344CB8AC3E}">
        <p14:creationId xmlns:p14="http://schemas.microsoft.com/office/powerpoint/2010/main" val="347990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 Placeholder 73">
            <a:extLst>
              <a:ext uri="{FF2B5EF4-FFF2-40B4-BE49-F238E27FC236}">
                <a16:creationId xmlns:a16="http://schemas.microsoft.com/office/drawing/2014/main" id="{6CA236DF-5114-4CA5-8620-41B9436499AA}"/>
              </a:ext>
            </a:extLst>
          </p:cNvPr>
          <p:cNvSpPr>
            <a:spLocks noGrp="1"/>
          </p:cNvSpPr>
          <p:nvPr>
            <p:ph type="body" sz="quarter" idx="13"/>
          </p:nvPr>
        </p:nvSpPr>
        <p:spPr/>
        <p:txBody>
          <a:bodyPr>
            <a:normAutofit/>
          </a:bodyPr>
          <a:lstStyle/>
          <a:p>
            <a:pPr marL="0" indent="0">
              <a:buNone/>
            </a:pPr>
            <a:r>
              <a:rPr lang="en-US" dirty="0"/>
              <a:t>Continue to Monitor Our Plan</a:t>
            </a:r>
          </a:p>
        </p:txBody>
      </p:sp>
      <p:sp>
        <p:nvSpPr>
          <p:cNvPr id="2" name="Title 1">
            <a:extLst>
              <a:ext uri="{FF2B5EF4-FFF2-40B4-BE49-F238E27FC236}">
                <a16:creationId xmlns:a16="http://schemas.microsoft.com/office/drawing/2014/main" id="{9442C4B6-A44A-491A-9345-D554EBE1BC91}"/>
              </a:ext>
            </a:extLst>
          </p:cNvPr>
          <p:cNvSpPr>
            <a:spLocks noGrp="1"/>
          </p:cNvSpPr>
          <p:nvPr>
            <p:ph type="title"/>
          </p:nvPr>
        </p:nvSpPr>
        <p:spPr/>
        <p:txBody>
          <a:bodyPr/>
          <a:lstStyle/>
          <a:p>
            <a:r>
              <a:rPr lang="en-US" dirty="0"/>
              <a:t>What are your next steps?</a:t>
            </a:r>
          </a:p>
        </p:txBody>
      </p:sp>
      <p:sp>
        <p:nvSpPr>
          <p:cNvPr id="75" name="Text Placeholder 74">
            <a:extLst>
              <a:ext uri="{FF2B5EF4-FFF2-40B4-BE49-F238E27FC236}">
                <a16:creationId xmlns:a16="http://schemas.microsoft.com/office/drawing/2014/main" id="{DB5B3156-755F-47BB-AFCD-9C4855B037F1}"/>
              </a:ext>
            </a:extLst>
          </p:cNvPr>
          <p:cNvSpPr>
            <a:spLocks noGrp="1"/>
          </p:cNvSpPr>
          <p:nvPr>
            <p:ph type="body" sz="quarter" idx="14"/>
          </p:nvPr>
        </p:nvSpPr>
        <p:spPr/>
        <p:txBody>
          <a:bodyPr>
            <a:normAutofit fontScale="25000" lnSpcReduction="20000"/>
          </a:bodyPr>
          <a:lstStyle/>
          <a:p>
            <a:pPr marL="0" indent="0">
              <a:buNone/>
            </a:pPr>
            <a:endParaRPr lang="en-US" dirty="0"/>
          </a:p>
          <a:p>
            <a:pPr marL="0" indent="0">
              <a:buNone/>
            </a:pPr>
            <a:r>
              <a:rPr lang="en-US" sz="5500" dirty="0"/>
              <a:t>ESSER II Funds</a:t>
            </a:r>
          </a:p>
          <a:p>
            <a:pPr marL="0" indent="0">
              <a:buNone/>
            </a:pPr>
            <a:r>
              <a:rPr lang="en-US" sz="5500" dirty="0"/>
              <a:t>March 13, 2020-September 30, 2022</a:t>
            </a:r>
          </a:p>
          <a:p>
            <a:endParaRPr lang="en-US" dirty="0"/>
          </a:p>
          <a:p>
            <a:endParaRPr lang="en-US" dirty="0"/>
          </a:p>
        </p:txBody>
      </p:sp>
      <p:sp>
        <p:nvSpPr>
          <p:cNvPr id="76" name="Text Placeholder 75">
            <a:extLst>
              <a:ext uri="{FF2B5EF4-FFF2-40B4-BE49-F238E27FC236}">
                <a16:creationId xmlns:a16="http://schemas.microsoft.com/office/drawing/2014/main" id="{20A0CD05-0AE4-492D-8051-9773BFFA7A10}"/>
              </a:ext>
            </a:extLst>
          </p:cNvPr>
          <p:cNvSpPr>
            <a:spLocks noGrp="1"/>
          </p:cNvSpPr>
          <p:nvPr>
            <p:ph type="body" sz="quarter" idx="15"/>
          </p:nvPr>
        </p:nvSpPr>
        <p:spPr/>
        <p:txBody>
          <a:bodyPr>
            <a:normAutofit/>
          </a:bodyPr>
          <a:lstStyle/>
          <a:p>
            <a:pPr marL="0" indent="0">
              <a:buNone/>
            </a:pPr>
            <a:r>
              <a:rPr lang="en-US" sz="1800" dirty="0"/>
              <a:t>ESSER III Funds</a:t>
            </a:r>
          </a:p>
          <a:p>
            <a:pPr marL="0" indent="0">
              <a:buNone/>
            </a:pPr>
            <a:r>
              <a:rPr lang="en-US" sz="1800" dirty="0"/>
              <a:t>March 11, 2021-September 30, 2023</a:t>
            </a:r>
          </a:p>
        </p:txBody>
      </p:sp>
      <p:sp>
        <p:nvSpPr>
          <p:cNvPr id="77" name="Text Placeholder 76">
            <a:extLst>
              <a:ext uri="{FF2B5EF4-FFF2-40B4-BE49-F238E27FC236}">
                <a16:creationId xmlns:a16="http://schemas.microsoft.com/office/drawing/2014/main" id="{32AB4371-99E9-4FD0-A119-1CF96F2D3EE6}"/>
              </a:ext>
            </a:extLst>
          </p:cNvPr>
          <p:cNvSpPr>
            <a:spLocks noGrp="1"/>
          </p:cNvSpPr>
          <p:nvPr>
            <p:ph type="body" sz="quarter" idx="16"/>
          </p:nvPr>
        </p:nvSpPr>
        <p:spPr/>
        <p:txBody>
          <a:bodyPr>
            <a:normAutofit/>
          </a:bodyPr>
          <a:lstStyle/>
          <a:p>
            <a:pPr marL="0" indent="0">
              <a:buNone/>
            </a:pPr>
            <a:r>
              <a:rPr lang="en-US" dirty="0"/>
              <a:t>Ensure Expenditures are monitored for effectiveness and continuity of services </a:t>
            </a:r>
          </a:p>
        </p:txBody>
      </p:sp>
      <p:pic>
        <p:nvPicPr>
          <p:cNvPr id="7" name="Graphic 6" descr="Steps icon">
            <a:extLst>
              <a:ext uri="{FF2B5EF4-FFF2-40B4-BE49-F238E27FC236}">
                <a16:creationId xmlns:a16="http://schemas.microsoft.com/office/drawing/2014/main" id="{CFAFD888-408F-42CB-B314-5A856047E6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0914505" y="817447"/>
            <a:ext cx="952500" cy="952500"/>
          </a:xfrm>
          <a:prstGeom prst="rect">
            <a:avLst/>
          </a:prstGeom>
        </p:spPr>
      </p:pic>
      <p:grpSp>
        <p:nvGrpSpPr>
          <p:cNvPr id="25" name="Group 24" descr="thumbs up icon">
            <a:extLst>
              <a:ext uri="{FF2B5EF4-FFF2-40B4-BE49-F238E27FC236}">
                <a16:creationId xmlns:a16="http://schemas.microsoft.com/office/drawing/2014/main" id="{2907416F-402F-41F1-9D31-BA7E1376D182}"/>
              </a:ext>
            </a:extLst>
          </p:cNvPr>
          <p:cNvGrpSpPr/>
          <p:nvPr/>
        </p:nvGrpSpPr>
        <p:grpSpPr>
          <a:xfrm>
            <a:off x="744537" y="2086166"/>
            <a:ext cx="823913" cy="823913"/>
            <a:chOff x="744537" y="2086166"/>
            <a:chExt cx="823913" cy="823913"/>
          </a:xfrm>
        </p:grpSpPr>
        <p:sp>
          <p:nvSpPr>
            <p:cNvPr id="42" name="Oval 68">
              <a:extLst>
                <a:ext uri="{FF2B5EF4-FFF2-40B4-BE49-F238E27FC236}">
                  <a16:creationId xmlns:a16="http://schemas.microsoft.com/office/drawing/2014/main" id="{AC52CD19-1014-49F6-9EFC-0B3E037B4379}"/>
                </a:ext>
              </a:extLst>
            </p:cNvPr>
            <p:cNvSpPr>
              <a:spLocks noChangeArrowheads="1"/>
            </p:cNvSpPr>
            <p:nvPr/>
          </p:nvSpPr>
          <p:spPr bwMode="auto">
            <a:xfrm>
              <a:off x="744537" y="2086166"/>
              <a:ext cx="823913" cy="823913"/>
            </a:xfrm>
            <a:prstGeom prst="ellipse">
              <a:avLst/>
            </a:prstGeom>
            <a:solidFill>
              <a:srgbClr val="FFFFFF">
                <a:alpha val="20000"/>
              </a:srgbClr>
            </a:solidFill>
            <a:ln>
              <a:noFill/>
            </a:ln>
            <a:extLst>
              <a:ext uri="{91240B29-F687-4F45-9708-019B960494DF}">
                <a14:hiddenLine xmlns:a14="http://schemas.microsoft.com/office/drawing/2010/main" w="57150">
                  <a:solidFill>
                    <a:srgbClr val="000000"/>
                  </a:solidFill>
                  <a:round/>
                  <a:headEnd/>
                  <a:tailEnd/>
                </a14:hiddenLine>
              </a:ext>
            </a:extLst>
          </p:spPr>
          <p:txBody>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eaLnBrk="1" hangingPunct="1"/>
              <a:endParaRPr lang="en-US" altLang="en-US" dirty="0"/>
            </a:p>
          </p:txBody>
        </p:sp>
        <p:sp>
          <p:nvSpPr>
            <p:cNvPr id="43" name="Freeform 65">
              <a:extLst>
                <a:ext uri="{FF2B5EF4-FFF2-40B4-BE49-F238E27FC236}">
                  <a16:creationId xmlns:a16="http://schemas.microsoft.com/office/drawing/2014/main" id="{DC748C5B-A010-42FE-94A3-C361519813BC}"/>
                </a:ext>
              </a:extLst>
            </p:cNvPr>
            <p:cNvSpPr>
              <a:spLocks noEditPoints="1"/>
            </p:cNvSpPr>
            <p:nvPr/>
          </p:nvSpPr>
          <p:spPr bwMode="auto">
            <a:xfrm>
              <a:off x="984536" y="2278488"/>
              <a:ext cx="358468" cy="351052"/>
            </a:xfrm>
            <a:custGeom>
              <a:avLst/>
              <a:gdLst>
                <a:gd name="T0" fmla="*/ 358468 w 188"/>
                <a:gd name="T1" fmla="*/ 181250 h 184"/>
                <a:gd name="T2" fmla="*/ 257411 w 188"/>
                <a:gd name="T3" fmla="*/ 135460 h 184"/>
                <a:gd name="T4" fmla="*/ 257411 w 188"/>
                <a:gd name="T5" fmla="*/ 125921 h 184"/>
                <a:gd name="T6" fmla="*/ 286012 w 188"/>
                <a:gd name="T7" fmla="*/ 70592 h 184"/>
                <a:gd name="T8" fmla="*/ 263131 w 188"/>
                <a:gd name="T9" fmla="*/ 5724 h 184"/>
                <a:gd name="T10" fmla="*/ 226903 w 188"/>
                <a:gd name="T11" fmla="*/ 34342 h 184"/>
                <a:gd name="T12" fmla="*/ 179234 w 188"/>
                <a:gd name="T13" fmla="*/ 104934 h 184"/>
                <a:gd name="T14" fmla="*/ 133472 w 188"/>
                <a:gd name="T15" fmla="*/ 175526 h 184"/>
                <a:gd name="T16" fmla="*/ 97244 w 188"/>
                <a:gd name="T17" fmla="*/ 160263 h 184"/>
                <a:gd name="T18" fmla="*/ 0 w 188"/>
                <a:gd name="T19" fmla="*/ 177434 h 184"/>
                <a:gd name="T20" fmla="*/ 17161 w 188"/>
                <a:gd name="T21" fmla="*/ 351052 h 184"/>
                <a:gd name="T22" fmla="*/ 114405 w 188"/>
                <a:gd name="T23" fmla="*/ 337697 h 184"/>
                <a:gd name="T24" fmla="*/ 139192 w 188"/>
                <a:gd name="T25" fmla="*/ 351052 h 184"/>
                <a:gd name="T26" fmla="*/ 143006 w 188"/>
                <a:gd name="T27" fmla="*/ 351052 h 184"/>
                <a:gd name="T28" fmla="*/ 299359 w 188"/>
                <a:gd name="T29" fmla="*/ 351052 h 184"/>
                <a:gd name="T30" fmla="*/ 333680 w 188"/>
                <a:gd name="T31" fmla="*/ 307171 h 184"/>
                <a:gd name="T32" fmla="*/ 343214 w 188"/>
                <a:gd name="T33" fmla="*/ 257565 h 184"/>
                <a:gd name="T34" fmla="*/ 348934 w 188"/>
                <a:gd name="T35" fmla="*/ 206052 h 184"/>
                <a:gd name="T36" fmla="*/ 97244 w 188"/>
                <a:gd name="T37" fmla="*/ 335789 h 184"/>
                <a:gd name="T38" fmla="*/ 15254 w 188"/>
                <a:gd name="T39" fmla="*/ 333881 h 184"/>
                <a:gd name="T40" fmla="*/ 17161 w 188"/>
                <a:gd name="T41" fmla="*/ 175526 h 184"/>
                <a:gd name="T42" fmla="*/ 99151 w 188"/>
                <a:gd name="T43" fmla="*/ 177434 h 184"/>
                <a:gd name="T44" fmla="*/ 335587 w 188"/>
                <a:gd name="T45" fmla="*/ 198421 h 184"/>
                <a:gd name="T46" fmla="*/ 333680 w 188"/>
                <a:gd name="T47" fmla="*/ 209868 h 184"/>
                <a:gd name="T48" fmla="*/ 329867 w 188"/>
                <a:gd name="T49" fmla="*/ 249934 h 184"/>
                <a:gd name="T50" fmla="*/ 327960 w 188"/>
                <a:gd name="T51" fmla="*/ 261381 h 184"/>
                <a:gd name="T52" fmla="*/ 320333 w 188"/>
                <a:gd name="T53" fmla="*/ 297631 h 184"/>
                <a:gd name="T54" fmla="*/ 318426 w 188"/>
                <a:gd name="T55" fmla="*/ 307171 h 184"/>
                <a:gd name="T56" fmla="*/ 299359 w 188"/>
                <a:gd name="T57" fmla="*/ 335789 h 184"/>
                <a:gd name="T58" fmla="*/ 133472 w 188"/>
                <a:gd name="T59" fmla="*/ 330065 h 184"/>
                <a:gd name="T60" fmla="*/ 114405 w 188"/>
                <a:gd name="T61" fmla="*/ 190789 h 184"/>
                <a:gd name="T62" fmla="*/ 137286 w 188"/>
                <a:gd name="T63" fmla="*/ 190789 h 184"/>
                <a:gd name="T64" fmla="*/ 169700 w 188"/>
                <a:gd name="T65" fmla="*/ 152631 h 184"/>
                <a:gd name="T66" fmla="*/ 192581 w 188"/>
                <a:gd name="T67" fmla="*/ 112566 h 184"/>
                <a:gd name="T68" fmla="*/ 247877 w 188"/>
                <a:gd name="T69" fmla="*/ 19079 h 184"/>
                <a:gd name="T70" fmla="*/ 272664 w 188"/>
                <a:gd name="T71" fmla="*/ 66776 h 184"/>
                <a:gd name="T72" fmla="*/ 244063 w 188"/>
                <a:gd name="T73" fmla="*/ 145000 h 184"/>
                <a:gd name="T74" fmla="*/ 308893 w 188"/>
                <a:gd name="T75" fmla="*/ 150723 h 184"/>
                <a:gd name="T76" fmla="*/ 335587 w 188"/>
                <a:gd name="T77" fmla="*/ 198421 h 1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8" h="184">
                  <a:moveTo>
                    <a:pt x="183" y="108"/>
                  </a:moveTo>
                  <a:cubicBezTo>
                    <a:pt x="185" y="105"/>
                    <a:pt x="188" y="101"/>
                    <a:pt x="188" y="95"/>
                  </a:cubicBezTo>
                  <a:cubicBezTo>
                    <a:pt x="188" y="78"/>
                    <a:pt x="172" y="72"/>
                    <a:pt x="163" y="71"/>
                  </a:cubicBezTo>
                  <a:cubicBezTo>
                    <a:pt x="135" y="71"/>
                    <a:pt x="135" y="71"/>
                    <a:pt x="135" y="71"/>
                  </a:cubicBezTo>
                  <a:cubicBezTo>
                    <a:pt x="135" y="71"/>
                    <a:pt x="135" y="71"/>
                    <a:pt x="135" y="71"/>
                  </a:cubicBezTo>
                  <a:cubicBezTo>
                    <a:pt x="133" y="69"/>
                    <a:pt x="135" y="66"/>
                    <a:pt x="135" y="66"/>
                  </a:cubicBezTo>
                  <a:cubicBezTo>
                    <a:pt x="135" y="66"/>
                    <a:pt x="135" y="66"/>
                    <a:pt x="135" y="66"/>
                  </a:cubicBezTo>
                  <a:cubicBezTo>
                    <a:pt x="136" y="66"/>
                    <a:pt x="144" y="55"/>
                    <a:pt x="150" y="37"/>
                  </a:cubicBezTo>
                  <a:cubicBezTo>
                    <a:pt x="157" y="18"/>
                    <a:pt x="140" y="4"/>
                    <a:pt x="139" y="3"/>
                  </a:cubicBezTo>
                  <a:cubicBezTo>
                    <a:pt x="138" y="3"/>
                    <a:pt x="138" y="3"/>
                    <a:pt x="138" y="3"/>
                  </a:cubicBezTo>
                  <a:cubicBezTo>
                    <a:pt x="138" y="3"/>
                    <a:pt x="132" y="0"/>
                    <a:pt x="126" y="4"/>
                  </a:cubicBezTo>
                  <a:cubicBezTo>
                    <a:pt x="122" y="6"/>
                    <a:pt x="119" y="11"/>
                    <a:pt x="119" y="18"/>
                  </a:cubicBezTo>
                  <a:cubicBezTo>
                    <a:pt x="117" y="34"/>
                    <a:pt x="103" y="48"/>
                    <a:pt x="97" y="53"/>
                  </a:cubicBezTo>
                  <a:cubicBezTo>
                    <a:pt x="96" y="54"/>
                    <a:pt x="95" y="54"/>
                    <a:pt x="94" y="55"/>
                  </a:cubicBezTo>
                  <a:cubicBezTo>
                    <a:pt x="90" y="59"/>
                    <a:pt x="85" y="69"/>
                    <a:pt x="82" y="76"/>
                  </a:cubicBezTo>
                  <a:cubicBezTo>
                    <a:pt x="79" y="81"/>
                    <a:pt x="73" y="89"/>
                    <a:pt x="70" y="92"/>
                  </a:cubicBezTo>
                  <a:cubicBezTo>
                    <a:pt x="67" y="92"/>
                    <a:pt x="63" y="92"/>
                    <a:pt x="60" y="92"/>
                  </a:cubicBezTo>
                  <a:cubicBezTo>
                    <a:pt x="59" y="88"/>
                    <a:pt x="55" y="84"/>
                    <a:pt x="51" y="84"/>
                  </a:cubicBezTo>
                  <a:cubicBezTo>
                    <a:pt x="9" y="84"/>
                    <a:pt x="9" y="84"/>
                    <a:pt x="9" y="84"/>
                  </a:cubicBezTo>
                  <a:cubicBezTo>
                    <a:pt x="4" y="84"/>
                    <a:pt x="0" y="88"/>
                    <a:pt x="0" y="93"/>
                  </a:cubicBezTo>
                  <a:cubicBezTo>
                    <a:pt x="0" y="175"/>
                    <a:pt x="0" y="175"/>
                    <a:pt x="0" y="175"/>
                  </a:cubicBezTo>
                  <a:cubicBezTo>
                    <a:pt x="0" y="180"/>
                    <a:pt x="4" y="184"/>
                    <a:pt x="9" y="184"/>
                  </a:cubicBezTo>
                  <a:cubicBezTo>
                    <a:pt x="51" y="184"/>
                    <a:pt x="51" y="184"/>
                    <a:pt x="51" y="184"/>
                  </a:cubicBezTo>
                  <a:cubicBezTo>
                    <a:pt x="56" y="184"/>
                    <a:pt x="59" y="181"/>
                    <a:pt x="60" y="177"/>
                  </a:cubicBezTo>
                  <a:cubicBezTo>
                    <a:pt x="62" y="177"/>
                    <a:pt x="63" y="175"/>
                    <a:pt x="64" y="175"/>
                  </a:cubicBezTo>
                  <a:cubicBezTo>
                    <a:pt x="65" y="177"/>
                    <a:pt x="67" y="181"/>
                    <a:pt x="73" y="184"/>
                  </a:cubicBezTo>
                  <a:cubicBezTo>
                    <a:pt x="74" y="184"/>
                    <a:pt x="74" y="184"/>
                    <a:pt x="74" y="184"/>
                  </a:cubicBezTo>
                  <a:cubicBezTo>
                    <a:pt x="75" y="184"/>
                    <a:pt x="75" y="184"/>
                    <a:pt x="75" y="184"/>
                  </a:cubicBezTo>
                  <a:cubicBezTo>
                    <a:pt x="75" y="184"/>
                    <a:pt x="103" y="184"/>
                    <a:pt x="129" y="184"/>
                  </a:cubicBezTo>
                  <a:cubicBezTo>
                    <a:pt x="142" y="184"/>
                    <a:pt x="153" y="184"/>
                    <a:pt x="157" y="184"/>
                  </a:cubicBezTo>
                  <a:cubicBezTo>
                    <a:pt x="165" y="184"/>
                    <a:pt x="170" y="180"/>
                    <a:pt x="172" y="177"/>
                  </a:cubicBezTo>
                  <a:cubicBezTo>
                    <a:pt x="176" y="172"/>
                    <a:pt x="176" y="165"/>
                    <a:pt x="175" y="161"/>
                  </a:cubicBezTo>
                  <a:cubicBezTo>
                    <a:pt x="181" y="156"/>
                    <a:pt x="181" y="147"/>
                    <a:pt x="181" y="143"/>
                  </a:cubicBezTo>
                  <a:cubicBezTo>
                    <a:pt x="182" y="140"/>
                    <a:pt x="181" y="138"/>
                    <a:pt x="180" y="135"/>
                  </a:cubicBezTo>
                  <a:cubicBezTo>
                    <a:pt x="183" y="133"/>
                    <a:pt x="186" y="127"/>
                    <a:pt x="186" y="120"/>
                  </a:cubicBezTo>
                  <a:cubicBezTo>
                    <a:pt x="187" y="115"/>
                    <a:pt x="185" y="110"/>
                    <a:pt x="183" y="108"/>
                  </a:cubicBezTo>
                  <a:close/>
                  <a:moveTo>
                    <a:pt x="52" y="175"/>
                  </a:moveTo>
                  <a:cubicBezTo>
                    <a:pt x="52" y="176"/>
                    <a:pt x="52" y="176"/>
                    <a:pt x="51" y="176"/>
                  </a:cubicBezTo>
                  <a:cubicBezTo>
                    <a:pt x="9" y="176"/>
                    <a:pt x="9" y="176"/>
                    <a:pt x="9" y="176"/>
                  </a:cubicBezTo>
                  <a:cubicBezTo>
                    <a:pt x="9" y="176"/>
                    <a:pt x="8" y="176"/>
                    <a:pt x="8" y="175"/>
                  </a:cubicBezTo>
                  <a:cubicBezTo>
                    <a:pt x="8" y="93"/>
                    <a:pt x="8" y="93"/>
                    <a:pt x="8" y="93"/>
                  </a:cubicBezTo>
                  <a:cubicBezTo>
                    <a:pt x="8" y="93"/>
                    <a:pt x="9" y="92"/>
                    <a:pt x="9" y="92"/>
                  </a:cubicBezTo>
                  <a:cubicBezTo>
                    <a:pt x="51" y="92"/>
                    <a:pt x="51" y="92"/>
                    <a:pt x="51" y="92"/>
                  </a:cubicBezTo>
                  <a:cubicBezTo>
                    <a:pt x="52" y="92"/>
                    <a:pt x="52" y="93"/>
                    <a:pt x="52" y="93"/>
                  </a:cubicBezTo>
                  <a:lnTo>
                    <a:pt x="52" y="175"/>
                  </a:lnTo>
                  <a:close/>
                  <a:moveTo>
                    <a:pt x="176" y="104"/>
                  </a:moveTo>
                  <a:cubicBezTo>
                    <a:pt x="172" y="107"/>
                    <a:pt x="172" y="107"/>
                    <a:pt x="172" y="107"/>
                  </a:cubicBezTo>
                  <a:cubicBezTo>
                    <a:pt x="175" y="110"/>
                    <a:pt x="175" y="110"/>
                    <a:pt x="175" y="110"/>
                  </a:cubicBezTo>
                  <a:cubicBezTo>
                    <a:pt x="176" y="111"/>
                    <a:pt x="179" y="114"/>
                    <a:pt x="178" y="120"/>
                  </a:cubicBezTo>
                  <a:cubicBezTo>
                    <a:pt x="178" y="127"/>
                    <a:pt x="173" y="131"/>
                    <a:pt x="173" y="131"/>
                  </a:cubicBezTo>
                  <a:cubicBezTo>
                    <a:pt x="167" y="133"/>
                    <a:pt x="167" y="133"/>
                    <a:pt x="167" y="133"/>
                  </a:cubicBezTo>
                  <a:cubicBezTo>
                    <a:pt x="172" y="137"/>
                    <a:pt x="172" y="137"/>
                    <a:pt x="172" y="137"/>
                  </a:cubicBezTo>
                  <a:cubicBezTo>
                    <a:pt x="172" y="138"/>
                    <a:pt x="174" y="140"/>
                    <a:pt x="173" y="144"/>
                  </a:cubicBezTo>
                  <a:cubicBezTo>
                    <a:pt x="173" y="147"/>
                    <a:pt x="172" y="154"/>
                    <a:pt x="168" y="156"/>
                  </a:cubicBezTo>
                  <a:cubicBezTo>
                    <a:pt x="164" y="158"/>
                    <a:pt x="164" y="158"/>
                    <a:pt x="164" y="158"/>
                  </a:cubicBezTo>
                  <a:cubicBezTo>
                    <a:pt x="167" y="161"/>
                    <a:pt x="167" y="161"/>
                    <a:pt x="167" y="161"/>
                  </a:cubicBezTo>
                  <a:cubicBezTo>
                    <a:pt x="168" y="163"/>
                    <a:pt x="168" y="169"/>
                    <a:pt x="165" y="173"/>
                  </a:cubicBezTo>
                  <a:cubicBezTo>
                    <a:pt x="164" y="175"/>
                    <a:pt x="161" y="176"/>
                    <a:pt x="157" y="176"/>
                  </a:cubicBezTo>
                  <a:cubicBezTo>
                    <a:pt x="144" y="176"/>
                    <a:pt x="84" y="176"/>
                    <a:pt x="76" y="176"/>
                  </a:cubicBezTo>
                  <a:cubicBezTo>
                    <a:pt x="73" y="175"/>
                    <a:pt x="71" y="174"/>
                    <a:pt x="70" y="173"/>
                  </a:cubicBezTo>
                  <a:cubicBezTo>
                    <a:pt x="69" y="172"/>
                    <a:pt x="67" y="167"/>
                    <a:pt x="60" y="167"/>
                  </a:cubicBezTo>
                  <a:cubicBezTo>
                    <a:pt x="60" y="100"/>
                    <a:pt x="60" y="100"/>
                    <a:pt x="60" y="100"/>
                  </a:cubicBezTo>
                  <a:cubicBezTo>
                    <a:pt x="64" y="100"/>
                    <a:pt x="71" y="100"/>
                    <a:pt x="71" y="100"/>
                  </a:cubicBezTo>
                  <a:cubicBezTo>
                    <a:pt x="72" y="100"/>
                    <a:pt x="72" y="100"/>
                    <a:pt x="72" y="100"/>
                  </a:cubicBezTo>
                  <a:cubicBezTo>
                    <a:pt x="74" y="99"/>
                    <a:pt x="74" y="99"/>
                    <a:pt x="74" y="99"/>
                  </a:cubicBezTo>
                  <a:cubicBezTo>
                    <a:pt x="74" y="99"/>
                    <a:pt x="85" y="88"/>
                    <a:pt x="89" y="80"/>
                  </a:cubicBezTo>
                  <a:cubicBezTo>
                    <a:pt x="93" y="72"/>
                    <a:pt x="96" y="63"/>
                    <a:pt x="100" y="61"/>
                  </a:cubicBezTo>
                  <a:cubicBezTo>
                    <a:pt x="100" y="60"/>
                    <a:pt x="101" y="60"/>
                    <a:pt x="101" y="59"/>
                  </a:cubicBezTo>
                  <a:cubicBezTo>
                    <a:pt x="108" y="54"/>
                    <a:pt x="124" y="38"/>
                    <a:pt x="127" y="19"/>
                  </a:cubicBezTo>
                  <a:cubicBezTo>
                    <a:pt x="127" y="14"/>
                    <a:pt x="128" y="12"/>
                    <a:pt x="130" y="10"/>
                  </a:cubicBezTo>
                  <a:cubicBezTo>
                    <a:pt x="132" y="9"/>
                    <a:pt x="134" y="10"/>
                    <a:pt x="135" y="10"/>
                  </a:cubicBezTo>
                  <a:cubicBezTo>
                    <a:pt x="137" y="12"/>
                    <a:pt x="147" y="22"/>
                    <a:pt x="143" y="35"/>
                  </a:cubicBezTo>
                  <a:cubicBezTo>
                    <a:pt x="137" y="51"/>
                    <a:pt x="129" y="61"/>
                    <a:pt x="129" y="61"/>
                  </a:cubicBezTo>
                  <a:cubicBezTo>
                    <a:pt x="127" y="64"/>
                    <a:pt x="124" y="70"/>
                    <a:pt x="128" y="76"/>
                  </a:cubicBezTo>
                  <a:cubicBezTo>
                    <a:pt x="130" y="79"/>
                    <a:pt x="133" y="79"/>
                    <a:pt x="135" y="79"/>
                  </a:cubicBezTo>
                  <a:cubicBezTo>
                    <a:pt x="162" y="79"/>
                    <a:pt x="162" y="79"/>
                    <a:pt x="162" y="79"/>
                  </a:cubicBezTo>
                  <a:cubicBezTo>
                    <a:pt x="163" y="79"/>
                    <a:pt x="180" y="81"/>
                    <a:pt x="180" y="95"/>
                  </a:cubicBezTo>
                  <a:cubicBezTo>
                    <a:pt x="180" y="101"/>
                    <a:pt x="176" y="104"/>
                    <a:pt x="176" y="104"/>
                  </a:cubicBezTo>
                  <a:close/>
                </a:path>
              </a:pathLst>
            </a:custGeom>
            <a:solidFill>
              <a:schemeClr val="tx1"/>
            </a:solidFill>
            <a:ln w="9525">
              <a:solidFill>
                <a:schemeClr val="tx1"/>
              </a:solidFill>
              <a:round/>
              <a:headEnd/>
              <a:tailEnd/>
            </a:ln>
          </p:spPr>
          <p:txBody>
            <a:bodyPr/>
            <a:lstStyle/>
            <a:p>
              <a:endParaRPr lang="en-US" dirty="0"/>
            </a:p>
          </p:txBody>
        </p:sp>
      </p:grpSp>
      <p:grpSp>
        <p:nvGrpSpPr>
          <p:cNvPr id="28" name="Group 27" descr="clock icon">
            <a:extLst>
              <a:ext uri="{FF2B5EF4-FFF2-40B4-BE49-F238E27FC236}">
                <a16:creationId xmlns:a16="http://schemas.microsoft.com/office/drawing/2014/main" id="{0C571394-90B9-4305-A010-F2F17F3BA7D1}"/>
              </a:ext>
            </a:extLst>
          </p:cNvPr>
          <p:cNvGrpSpPr/>
          <p:nvPr/>
        </p:nvGrpSpPr>
        <p:grpSpPr>
          <a:xfrm>
            <a:off x="744537" y="3036069"/>
            <a:ext cx="823913" cy="823912"/>
            <a:chOff x="744537" y="3036069"/>
            <a:chExt cx="823913" cy="823912"/>
          </a:xfrm>
        </p:grpSpPr>
        <p:sp>
          <p:nvSpPr>
            <p:cNvPr id="45" name="Oval 68">
              <a:extLst>
                <a:ext uri="{FF2B5EF4-FFF2-40B4-BE49-F238E27FC236}">
                  <a16:creationId xmlns:a16="http://schemas.microsoft.com/office/drawing/2014/main" id="{2C8CF75B-4297-4F4C-BB5C-0BE87F16888D}"/>
                </a:ext>
                <a:ext uri="{C183D7F6-B498-43B3-948B-1728B52AA6E4}">
                  <adec:decorative xmlns:adec="http://schemas.microsoft.com/office/drawing/2017/decorative" xmlns="" val="1"/>
                </a:ext>
              </a:extLst>
            </p:cNvPr>
            <p:cNvSpPr>
              <a:spLocks noChangeArrowheads="1"/>
            </p:cNvSpPr>
            <p:nvPr/>
          </p:nvSpPr>
          <p:spPr bwMode="auto">
            <a:xfrm>
              <a:off x="744537" y="3036069"/>
              <a:ext cx="823913" cy="823912"/>
            </a:xfrm>
            <a:prstGeom prst="ellipse">
              <a:avLst/>
            </a:prstGeom>
            <a:solidFill>
              <a:srgbClr val="FFFFFF">
                <a:alpha val="20000"/>
              </a:srgbClr>
            </a:solidFill>
            <a:ln>
              <a:noFill/>
            </a:ln>
            <a:extLst/>
          </p:spPr>
          <p:txBody>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eaLnBrk="1" hangingPunct="1"/>
              <a:endParaRPr lang="en-US" altLang="en-US" dirty="0"/>
            </a:p>
          </p:txBody>
        </p:sp>
        <p:grpSp>
          <p:nvGrpSpPr>
            <p:cNvPr id="46" name="Group 45" descr="Clock">
              <a:extLst>
                <a:ext uri="{FF2B5EF4-FFF2-40B4-BE49-F238E27FC236}">
                  <a16:creationId xmlns:a16="http://schemas.microsoft.com/office/drawing/2014/main" id="{1C027AC2-76F8-4218-8C73-C8413E8B412B}"/>
                </a:ext>
              </a:extLst>
            </p:cNvPr>
            <p:cNvGrpSpPr/>
            <p:nvPr/>
          </p:nvGrpSpPr>
          <p:grpSpPr bwMode="auto">
            <a:xfrm>
              <a:off x="982527" y="3270522"/>
              <a:ext cx="343634" cy="344872"/>
              <a:chOff x="9155465" y="4372601"/>
              <a:chExt cx="343634" cy="344872"/>
            </a:xfrm>
            <a:solidFill>
              <a:schemeClr val="tx1"/>
            </a:solidFill>
          </p:grpSpPr>
          <p:sp>
            <p:nvSpPr>
              <p:cNvPr id="47" name="Freeform 158">
                <a:extLst>
                  <a:ext uri="{FF2B5EF4-FFF2-40B4-BE49-F238E27FC236}">
                    <a16:creationId xmlns:a16="http://schemas.microsoft.com/office/drawing/2014/main" id="{C75923E9-28C4-400A-99FC-AAC15C61ED8A}"/>
                  </a:ext>
                </a:extLst>
              </p:cNvPr>
              <p:cNvSpPr>
                <a:spLocks noEditPoints="1"/>
              </p:cNvSpPr>
              <p:nvPr/>
            </p:nvSpPr>
            <p:spPr bwMode="auto">
              <a:xfrm>
                <a:off x="9379198" y="4372601"/>
                <a:ext cx="119901" cy="101360"/>
              </a:xfrm>
              <a:custGeom>
                <a:avLst/>
                <a:gdLst>
                  <a:gd name="T0" fmla="*/ 50 w 63"/>
                  <a:gd name="T1" fmla="*/ 53 h 53"/>
                  <a:gd name="T2" fmla="*/ 47 w 63"/>
                  <a:gd name="T3" fmla="*/ 49 h 53"/>
                  <a:gd name="T4" fmla="*/ 4 w 63"/>
                  <a:gd name="T5" fmla="*/ 15 h 53"/>
                  <a:gd name="T6" fmla="*/ 0 w 63"/>
                  <a:gd name="T7" fmla="*/ 14 h 53"/>
                  <a:gd name="T8" fmla="*/ 2 w 63"/>
                  <a:gd name="T9" fmla="*/ 10 h 53"/>
                  <a:gd name="T10" fmla="*/ 19 w 63"/>
                  <a:gd name="T11" fmla="*/ 0 h 53"/>
                  <a:gd name="T12" fmla="*/ 42 w 63"/>
                  <a:gd name="T13" fmla="*/ 11 h 53"/>
                  <a:gd name="T14" fmla="*/ 52 w 63"/>
                  <a:gd name="T15" fmla="*/ 50 h 53"/>
                  <a:gd name="T16" fmla="*/ 50 w 63"/>
                  <a:gd name="T17" fmla="*/ 53 h 53"/>
                  <a:gd name="T18" fmla="*/ 10 w 63"/>
                  <a:gd name="T19" fmla="*/ 11 h 53"/>
                  <a:gd name="T20" fmla="*/ 50 w 63"/>
                  <a:gd name="T21" fmla="*/ 42 h 53"/>
                  <a:gd name="T22" fmla="*/ 39 w 63"/>
                  <a:gd name="T23" fmla="*/ 16 h 53"/>
                  <a:gd name="T24" fmla="*/ 19 w 63"/>
                  <a:gd name="T25" fmla="*/ 6 h 53"/>
                  <a:gd name="T26" fmla="*/ 10 w 63"/>
                  <a:gd name="T27" fmla="*/ 1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50" y="53"/>
                    </a:moveTo>
                    <a:cubicBezTo>
                      <a:pt x="47" y="49"/>
                      <a:pt x="47" y="49"/>
                      <a:pt x="47" y="49"/>
                    </a:cubicBezTo>
                    <a:cubicBezTo>
                      <a:pt x="37" y="33"/>
                      <a:pt x="22" y="21"/>
                      <a:pt x="4" y="15"/>
                    </a:cubicBezTo>
                    <a:cubicBezTo>
                      <a:pt x="0" y="14"/>
                      <a:pt x="0" y="14"/>
                      <a:pt x="0" y="14"/>
                    </a:cubicBezTo>
                    <a:cubicBezTo>
                      <a:pt x="2" y="10"/>
                      <a:pt x="2" y="10"/>
                      <a:pt x="2" y="10"/>
                    </a:cubicBezTo>
                    <a:cubicBezTo>
                      <a:pt x="6" y="5"/>
                      <a:pt x="11" y="0"/>
                      <a:pt x="19" y="0"/>
                    </a:cubicBezTo>
                    <a:cubicBezTo>
                      <a:pt x="26" y="0"/>
                      <a:pt x="33" y="4"/>
                      <a:pt x="42" y="11"/>
                    </a:cubicBezTo>
                    <a:cubicBezTo>
                      <a:pt x="63" y="27"/>
                      <a:pt x="61" y="38"/>
                      <a:pt x="52" y="50"/>
                    </a:cubicBezTo>
                    <a:lnTo>
                      <a:pt x="50" y="53"/>
                    </a:lnTo>
                    <a:close/>
                    <a:moveTo>
                      <a:pt x="10" y="11"/>
                    </a:moveTo>
                    <a:cubicBezTo>
                      <a:pt x="26" y="17"/>
                      <a:pt x="40" y="28"/>
                      <a:pt x="50" y="42"/>
                    </a:cubicBezTo>
                    <a:cubicBezTo>
                      <a:pt x="54" y="36"/>
                      <a:pt x="55" y="29"/>
                      <a:pt x="39" y="16"/>
                    </a:cubicBezTo>
                    <a:cubicBezTo>
                      <a:pt x="30" y="9"/>
                      <a:pt x="24" y="6"/>
                      <a:pt x="19" y="6"/>
                    </a:cubicBezTo>
                    <a:cubicBezTo>
                      <a:pt x="16" y="6"/>
                      <a:pt x="13" y="8"/>
                      <a:pt x="10" y="11"/>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48" name="Freeform 159">
                <a:extLst>
                  <a:ext uri="{FF2B5EF4-FFF2-40B4-BE49-F238E27FC236}">
                    <a16:creationId xmlns:a16="http://schemas.microsoft.com/office/drawing/2014/main" id="{FEFFD0C9-5B02-425B-A466-52E458FDDD1A}"/>
                  </a:ext>
                </a:extLst>
              </p:cNvPr>
              <p:cNvSpPr>
                <a:spLocks noEditPoints="1"/>
              </p:cNvSpPr>
              <p:nvPr/>
            </p:nvSpPr>
            <p:spPr bwMode="auto">
              <a:xfrm>
                <a:off x="9155465" y="4372601"/>
                <a:ext cx="119901" cy="101360"/>
              </a:xfrm>
              <a:custGeom>
                <a:avLst/>
                <a:gdLst>
                  <a:gd name="T0" fmla="*/ 13 w 63"/>
                  <a:gd name="T1" fmla="*/ 53 h 53"/>
                  <a:gd name="T2" fmla="*/ 10 w 63"/>
                  <a:gd name="T3" fmla="*/ 50 h 53"/>
                  <a:gd name="T4" fmla="*/ 20 w 63"/>
                  <a:gd name="T5" fmla="*/ 11 h 53"/>
                  <a:gd name="T6" fmla="*/ 44 w 63"/>
                  <a:gd name="T7" fmla="*/ 0 h 53"/>
                  <a:gd name="T8" fmla="*/ 60 w 63"/>
                  <a:gd name="T9" fmla="*/ 10 h 53"/>
                  <a:gd name="T10" fmla="*/ 63 w 63"/>
                  <a:gd name="T11" fmla="*/ 14 h 53"/>
                  <a:gd name="T12" fmla="*/ 59 w 63"/>
                  <a:gd name="T13" fmla="*/ 15 h 53"/>
                  <a:gd name="T14" fmla="*/ 15 w 63"/>
                  <a:gd name="T15" fmla="*/ 49 h 53"/>
                  <a:gd name="T16" fmla="*/ 13 w 63"/>
                  <a:gd name="T17" fmla="*/ 53 h 53"/>
                  <a:gd name="T18" fmla="*/ 44 w 63"/>
                  <a:gd name="T19" fmla="*/ 6 h 53"/>
                  <a:gd name="T20" fmla="*/ 24 w 63"/>
                  <a:gd name="T21" fmla="*/ 16 h 53"/>
                  <a:gd name="T22" fmla="*/ 13 w 63"/>
                  <a:gd name="T23" fmla="*/ 42 h 53"/>
                  <a:gd name="T24" fmla="*/ 53 w 63"/>
                  <a:gd name="T25" fmla="*/ 11 h 53"/>
                  <a:gd name="T26" fmla="*/ 44 w 63"/>
                  <a:gd name="T2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53">
                    <a:moveTo>
                      <a:pt x="13" y="53"/>
                    </a:moveTo>
                    <a:cubicBezTo>
                      <a:pt x="10" y="50"/>
                      <a:pt x="10" y="50"/>
                      <a:pt x="10" y="50"/>
                    </a:cubicBezTo>
                    <a:cubicBezTo>
                      <a:pt x="2" y="38"/>
                      <a:pt x="0" y="27"/>
                      <a:pt x="20" y="11"/>
                    </a:cubicBezTo>
                    <a:cubicBezTo>
                      <a:pt x="30" y="4"/>
                      <a:pt x="37" y="0"/>
                      <a:pt x="44" y="0"/>
                    </a:cubicBezTo>
                    <a:cubicBezTo>
                      <a:pt x="51" y="0"/>
                      <a:pt x="56" y="5"/>
                      <a:pt x="60" y="10"/>
                    </a:cubicBezTo>
                    <a:cubicBezTo>
                      <a:pt x="63" y="14"/>
                      <a:pt x="63" y="14"/>
                      <a:pt x="63" y="14"/>
                    </a:cubicBezTo>
                    <a:cubicBezTo>
                      <a:pt x="59" y="15"/>
                      <a:pt x="59" y="15"/>
                      <a:pt x="59" y="15"/>
                    </a:cubicBezTo>
                    <a:cubicBezTo>
                      <a:pt x="41" y="21"/>
                      <a:pt x="26" y="33"/>
                      <a:pt x="15" y="49"/>
                    </a:cubicBezTo>
                    <a:lnTo>
                      <a:pt x="13" y="53"/>
                    </a:lnTo>
                    <a:close/>
                    <a:moveTo>
                      <a:pt x="44" y="6"/>
                    </a:moveTo>
                    <a:cubicBezTo>
                      <a:pt x="39" y="6"/>
                      <a:pt x="32" y="9"/>
                      <a:pt x="24" y="16"/>
                    </a:cubicBezTo>
                    <a:cubicBezTo>
                      <a:pt x="8" y="29"/>
                      <a:pt x="9" y="36"/>
                      <a:pt x="13" y="42"/>
                    </a:cubicBezTo>
                    <a:cubicBezTo>
                      <a:pt x="23" y="28"/>
                      <a:pt x="37" y="17"/>
                      <a:pt x="53" y="11"/>
                    </a:cubicBezTo>
                    <a:cubicBezTo>
                      <a:pt x="50" y="8"/>
                      <a:pt x="47" y="6"/>
                      <a:pt x="44" y="6"/>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49" name="Freeform 160">
                <a:extLst>
                  <a:ext uri="{FF2B5EF4-FFF2-40B4-BE49-F238E27FC236}">
                    <a16:creationId xmlns:a16="http://schemas.microsoft.com/office/drawing/2014/main" id="{6473D043-28E1-435C-A0EB-1B87812C54AA}"/>
                  </a:ext>
                </a:extLst>
              </p:cNvPr>
              <p:cNvSpPr>
                <a:spLocks/>
              </p:cNvSpPr>
              <p:nvPr/>
            </p:nvSpPr>
            <p:spPr bwMode="auto">
              <a:xfrm>
                <a:off x="9196256" y="4671737"/>
                <a:ext cx="43263" cy="44500"/>
              </a:xfrm>
              <a:custGeom>
                <a:avLst/>
                <a:gdLst>
                  <a:gd name="T0" fmla="*/ 6 w 35"/>
                  <a:gd name="T1" fmla="*/ 36 h 36"/>
                  <a:gd name="T2" fmla="*/ 0 w 35"/>
                  <a:gd name="T3" fmla="*/ 30 h 36"/>
                  <a:gd name="T4" fmla="*/ 29 w 35"/>
                  <a:gd name="T5" fmla="*/ 0 h 36"/>
                  <a:gd name="T6" fmla="*/ 35 w 35"/>
                  <a:gd name="T7" fmla="*/ 8 h 36"/>
                  <a:gd name="T8" fmla="*/ 6 w 35"/>
                  <a:gd name="T9" fmla="*/ 36 h 36"/>
                </a:gdLst>
                <a:ahLst/>
                <a:cxnLst>
                  <a:cxn ang="0">
                    <a:pos x="T0" y="T1"/>
                  </a:cxn>
                  <a:cxn ang="0">
                    <a:pos x="T2" y="T3"/>
                  </a:cxn>
                  <a:cxn ang="0">
                    <a:pos x="T4" y="T5"/>
                  </a:cxn>
                  <a:cxn ang="0">
                    <a:pos x="T6" y="T7"/>
                  </a:cxn>
                  <a:cxn ang="0">
                    <a:pos x="T8" y="T9"/>
                  </a:cxn>
                </a:cxnLst>
                <a:rect l="0" t="0" r="r" b="b"/>
                <a:pathLst>
                  <a:path w="35" h="36">
                    <a:moveTo>
                      <a:pt x="6" y="36"/>
                    </a:moveTo>
                    <a:lnTo>
                      <a:pt x="0" y="30"/>
                    </a:lnTo>
                    <a:lnTo>
                      <a:pt x="29" y="0"/>
                    </a:lnTo>
                    <a:lnTo>
                      <a:pt x="35" y="8"/>
                    </a:lnTo>
                    <a:lnTo>
                      <a:pt x="6" y="36"/>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0" name="Freeform 161">
                <a:extLst>
                  <a:ext uri="{FF2B5EF4-FFF2-40B4-BE49-F238E27FC236}">
                    <a16:creationId xmlns:a16="http://schemas.microsoft.com/office/drawing/2014/main" id="{75DE641E-F64A-4A42-8BDF-F61276A87FA7}"/>
                  </a:ext>
                </a:extLst>
              </p:cNvPr>
              <p:cNvSpPr>
                <a:spLocks/>
              </p:cNvSpPr>
              <p:nvPr/>
            </p:nvSpPr>
            <p:spPr bwMode="auto">
              <a:xfrm>
                <a:off x="9413809" y="4671737"/>
                <a:ext cx="45736" cy="45736"/>
              </a:xfrm>
              <a:custGeom>
                <a:avLst/>
                <a:gdLst>
                  <a:gd name="T0" fmla="*/ 29 w 37"/>
                  <a:gd name="T1" fmla="*/ 37 h 37"/>
                  <a:gd name="T2" fmla="*/ 0 w 37"/>
                  <a:gd name="T3" fmla="*/ 8 h 37"/>
                  <a:gd name="T4" fmla="*/ 6 w 37"/>
                  <a:gd name="T5" fmla="*/ 0 h 37"/>
                  <a:gd name="T6" fmla="*/ 37 w 37"/>
                  <a:gd name="T7" fmla="*/ 31 h 37"/>
                  <a:gd name="T8" fmla="*/ 29 w 37"/>
                  <a:gd name="T9" fmla="*/ 37 h 37"/>
                </a:gdLst>
                <a:ahLst/>
                <a:cxnLst>
                  <a:cxn ang="0">
                    <a:pos x="T0" y="T1"/>
                  </a:cxn>
                  <a:cxn ang="0">
                    <a:pos x="T2" y="T3"/>
                  </a:cxn>
                  <a:cxn ang="0">
                    <a:pos x="T4" y="T5"/>
                  </a:cxn>
                  <a:cxn ang="0">
                    <a:pos x="T6" y="T7"/>
                  </a:cxn>
                  <a:cxn ang="0">
                    <a:pos x="T8" y="T9"/>
                  </a:cxn>
                </a:cxnLst>
                <a:rect l="0" t="0" r="r" b="b"/>
                <a:pathLst>
                  <a:path w="37" h="37">
                    <a:moveTo>
                      <a:pt x="29" y="37"/>
                    </a:moveTo>
                    <a:lnTo>
                      <a:pt x="0" y="8"/>
                    </a:lnTo>
                    <a:lnTo>
                      <a:pt x="6" y="0"/>
                    </a:lnTo>
                    <a:lnTo>
                      <a:pt x="37" y="31"/>
                    </a:lnTo>
                    <a:lnTo>
                      <a:pt x="29" y="37"/>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1" name="Freeform 162">
                <a:extLst>
                  <a:ext uri="{FF2B5EF4-FFF2-40B4-BE49-F238E27FC236}">
                    <a16:creationId xmlns:a16="http://schemas.microsoft.com/office/drawing/2014/main" id="{893761D4-3EB3-4B41-9D51-60FFF3ABA1F5}"/>
                  </a:ext>
                </a:extLst>
              </p:cNvPr>
              <p:cNvSpPr>
                <a:spLocks noEditPoints="1"/>
              </p:cNvSpPr>
              <p:nvPr/>
            </p:nvSpPr>
            <p:spPr bwMode="auto">
              <a:xfrm>
                <a:off x="9167826" y="4397323"/>
                <a:ext cx="320149" cy="320149"/>
              </a:xfrm>
              <a:custGeom>
                <a:avLst/>
                <a:gdLst>
                  <a:gd name="T0" fmla="*/ 84 w 168"/>
                  <a:gd name="T1" fmla="*/ 168 h 168"/>
                  <a:gd name="T2" fmla="*/ 0 w 168"/>
                  <a:gd name="T3" fmla="*/ 84 h 168"/>
                  <a:gd name="T4" fmla="*/ 84 w 168"/>
                  <a:gd name="T5" fmla="*/ 0 h 168"/>
                  <a:gd name="T6" fmla="*/ 168 w 168"/>
                  <a:gd name="T7" fmla="*/ 84 h 168"/>
                  <a:gd name="T8" fmla="*/ 84 w 168"/>
                  <a:gd name="T9" fmla="*/ 168 h 168"/>
                  <a:gd name="T10" fmla="*/ 84 w 168"/>
                  <a:gd name="T11" fmla="*/ 6 h 168"/>
                  <a:gd name="T12" fmla="*/ 6 w 168"/>
                  <a:gd name="T13" fmla="*/ 84 h 168"/>
                  <a:gd name="T14" fmla="*/ 84 w 168"/>
                  <a:gd name="T15" fmla="*/ 162 h 168"/>
                  <a:gd name="T16" fmla="*/ 162 w 168"/>
                  <a:gd name="T17" fmla="*/ 84 h 168"/>
                  <a:gd name="T18" fmla="*/ 84 w 168"/>
                  <a:gd name="T19" fmla="*/ 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168"/>
                    </a:moveTo>
                    <a:cubicBezTo>
                      <a:pt x="38" y="168"/>
                      <a:pt x="0" y="131"/>
                      <a:pt x="0" y="84"/>
                    </a:cubicBezTo>
                    <a:cubicBezTo>
                      <a:pt x="0" y="38"/>
                      <a:pt x="38" y="0"/>
                      <a:pt x="84" y="0"/>
                    </a:cubicBezTo>
                    <a:cubicBezTo>
                      <a:pt x="130" y="0"/>
                      <a:pt x="168" y="38"/>
                      <a:pt x="168" y="84"/>
                    </a:cubicBezTo>
                    <a:cubicBezTo>
                      <a:pt x="168" y="131"/>
                      <a:pt x="130" y="168"/>
                      <a:pt x="84" y="168"/>
                    </a:cubicBezTo>
                    <a:close/>
                    <a:moveTo>
                      <a:pt x="84" y="6"/>
                    </a:moveTo>
                    <a:cubicBezTo>
                      <a:pt x="41" y="6"/>
                      <a:pt x="6" y="41"/>
                      <a:pt x="6" y="84"/>
                    </a:cubicBezTo>
                    <a:cubicBezTo>
                      <a:pt x="6" y="127"/>
                      <a:pt x="41" y="162"/>
                      <a:pt x="84" y="162"/>
                    </a:cubicBezTo>
                    <a:cubicBezTo>
                      <a:pt x="127" y="162"/>
                      <a:pt x="162" y="127"/>
                      <a:pt x="162" y="84"/>
                    </a:cubicBezTo>
                    <a:cubicBezTo>
                      <a:pt x="162" y="41"/>
                      <a:pt x="127" y="6"/>
                      <a:pt x="84" y="6"/>
                    </a:cubicBez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52" name="Freeform 163">
                <a:extLst>
                  <a:ext uri="{FF2B5EF4-FFF2-40B4-BE49-F238E27FC236}">
                    <a16:creationId xmlns:a16="http://schemas.microsoft.com/office/drawing/2014/main" id="{6D7BA2D0-32F1-40AE-BCF7-0031E808F400}"/>
                  </a:ext>
                </a:extLst>
              </p:cNvPr>
              <p:cNvSpPr>
                <a:spLocks/>
              </p:cNvSpPr>
              <p:nvPr/>
            </p:nvSpPr>
            <p:spPr bwMode="auto">
              <a:xfrm>
                <a:off x="9234575" y="4446767"/>
                <a:ext cx="100124" cy="126082"/>
              </a:xfrm>
              <a:custGeom>
                <a:avLst/>
                <a:gdLst>
                  <a:gd name="T0" fmla="*/ 81 w 81"/>
                  <a:gd name="T1" fmla="*/ 102 h 102"/>
                  <a:gd name="T2" fmla="*/ 0 w 81"/>
                  <a:gd name="T3" fmla="*/ 102 h 102"/>
                  <a:gd name="T4" fmla="*/ 0 w 81"/>
                  <a:gd name="T5" fmla="*/ 93 h 102"/>
                  <a:gd name="T6" fmla="*/ 72 w 81"/>
                  <a:gd name="T7" fmla="*/ 93 h 102"/>
                  <a:gd name="T8" fmla="*/ 72 w 81"/>
                  <a:gd name="T9" fmla="*/ 0 h 102"/>
                  <a:gd name="T10" fmla="*/ 81 w 81"/>
                  <a:gd name="T11" fmla="*/ 0 h 102"/>
                  <a:gd name="T12" fmla="*/ 81 w 81"/>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81" h="102">
                    <a:moveTo>
                      <a:pt x="81" y="102"/>
                    </a:moveTo>
                    <a:lnTo>
                      <a:pt x="0" y="102"/>
                    </a:lnTo>
                    <a:lnTo>
                      <a:pt x="0" y="93"/>
                    </a:lnTo>
                    <a:lnTo>
                      <a:pt x="72" y="93"/>
                    </a:lnTo>
                    <a:lnTo>
                      <a:pt x="72" y="0"/>
                    </a:lnTo>
                    <a:lnTo>
                      <a:pt x="81" y="0"/>
                    </a:lnTo>
                    <a:lnTo>
                      <a:pt x="81" y="102"/>
                    </a:lnTo>
                    <a:close/>
                  </a:path>
                </a:pathLst>
              </a:custGeom>
              <a:grpFill/>
              <a:ln w="6350">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grpSp>
      </p:grpSp>
      <p:grpSp>
        <p:nvGrpSpPr>
          <p:cNvPr id="32" name="Group 31" descr="tools icon">
            <a:extLst>
              <a:ext uri="{FF2B5EF4-FFF2-40B4-BE49-F238E27FC236}">
                <a16:creationId xmlns:a16="http://schemas.microsoft.com/office/drawing/2014/main" id="{414B2C39-D63F-4B23-93E4-C6CB8A1A931B}"/>
              </a:ext>
            </a:extLst>
          </p:cNvPr>
          <p:cNvGrpSpPr/>
          <p:nvPr/>
        </p:nvGrpSpPr>
        <p:grpSpPr>
          <a:xfrm>
            <a:off x="749804" y="4930172"/>
            <a:ext cx="823913" cy="823912"/>
            <a:chOff x="712787" y="4945848"/>
            <a:chExt cx="823913" cy="823912"/>
          </a:xfrm>
        </p:grpSpPr>
        <p:sp>
          <p:nvSpPr>
            <p:cNvPr id="61" name="Oval 68">
              <a:extLst>
                <a:ext uri="{FF2B5EF4-FFF2-40B4-BE49-F238E27FC236}">
                  <a16:creationId xmlns:a16="http://schemas.microsoft.com/office/drawing/2014/main" id="{5A6D6A35-6EA5-47A3-BA38-66294A59DC40}"/>
                </a:ext>
                <a:ext uri="{C183D7F6-B498-43B3-948B-1728B52AA6E4}">
                  <adec:decorative xmlns:adec="http://schemas.microsoft.com/office/drawing/2017/decorative" xmlns="" val="1"/>
                </a:ext>
              </a:extLst>
            </p:cNvPr>
            <p:cNvSpPr>
              <a:spLocks noChangeArrowheads="1"/>
            </p:cNvSpPr>
            <p:nvPr/>
          </p:nvSpPr>
          <p:spPr bwMode="auto">
            <a:xfrm>
              <a:off x="712787" y="4945848"/>
              <a:ext cx="823913" cy="823912"/>
            </a:xfrm>
            <a:prstGeom prst="ellipse">
              <a:avLst/>
            </a:prstGeom>
            <a:solidFill>
              <a:srgbClr val="FFFFFF">
                <a:alpha val="20000"/>
              </a:srgbClr>
            </a:solidFill>
            <a:ln w="57150">
              <a:noFill/>
              <a:round/>
              <a:headEnd/>
              <a:tailEnd/>
            </a:ln>
            <a:extLst/>
          </p:spPr>
          <p:txBody>
            <a:bodyPr/>
            <a:lstStyle/>
            <a:p>
              <a:pPr eaLnBrk="1" fontAlgn="auto" hangingPunct="1">
                <a:spcBef>
                  <a:spcPts val="0"/>
                </a:spcBef>
                <a:spcAft>
                  <a:spcPts val="0"/>
                </a:spcAft>
                <a:defRPr/>
              </a:pPr>
              <a:endParaRPr lang="en-US" dirty="0">
                <a:latin typeface="+mn-lt"/>
              </a:endParaRPr>
            </a:p>
          </p:txBody>
        </p:sp>
        <p:grpSp>
          <p:nvGrpSpPr>
            <p:cNvPr id="62" name="Group 61" descr="Mechanics">
              <a:extLst>
                <a:ext uri="{FF2B5EF4-FFF2-40B4-BE49-F238E27FC236}">
                  <a16:creationId xmlns:a16="http://schemas.microsoft.com/office/drawing/2014/main" id="{12D9414F-F708-4FC6-9001-3B87C1156DFE}"/>
                </a:ext>
              </a:extLst>
            </p:cNvPr>
            <p:cNvGrpSpPr/>
            <p:nvPr/>
          </p:nvGrpSpPr>
          <p:grpSpPr bwMode="auto">
            <a:xfrm>
              <a:off x="925095" y="5165730"/>
              <a:ext cx="396000" cy="396000"/>
              <a:chOff x="5508977" y="3649484"/>
              <a:chExt cx="331274" cy="323857"/>
            </a:xfrm>
            <a:solidFill>
              <a:schemeClr val="tx1"/>
            </a:solidFill>
          </p:grpSpPr>
          <p:sp>
            <p:nvSpPr>
              <p:cNvPr id="63" name="Freeform 129">
                <a:extLst>
                  <a:ext uri="{FF2B5EF4-FFF2-40B4-BE49-F238E27FC236}">
                    <a16:creationId xmlns:a16="http://schemas.microsoft.com/office/drawing/2014/main" id="{0DBAC07A-2E12-4423-A7AC-B5AAE8B2C03D}"/>
                  </a:ext>
                </a:extLst>
              </p:cNvPr>
              <p:cNvSpPr>
                <a:spLocks noEditPoints="1"/>
              </p:cNvSpPr>
              <p:nvPr/>
            </p:nvSpPr>
            <p:spPr bwMode="auto">
              <a:xfrm>
                <a:off x="5678322" y="3828718"/>
                <a:ext cx="161929" cy="144623"/>
              </a:xfrm>
              <a:custGeom>
                <a:avLst/>
                <a:gdLst>
                  <a:gd name="T0" fmla="*/ 60 w 85"/>
                  <a:gd name="T1" fmla="*/ 76 h 76"/>
                  <a:gd name="T2" fmla="*/ 60 w 85"/>
                  <a:gd name="T3" fmla="*/ 76 h 76"/>
                  <a:gd name="T4" fmla="*/ 52 w 85"/>
                  <a:gd name="T5" fmla="*/ 73 h 76"/>
                  <a:gd name="T6" fmla="*/ 0 w 85"/>
                  <a:gd name="T7" fmla="*/ 22 h 76"/>
                  <a:gd name="T8" fmla="*/ 13 w 85"/>
                  <a:gd name="T9" fmla="*/ 9 h 76"/>
                  <a:gd name="T10" fmla="*/ 30 w 85"/>
                  <a:gd name="T11" fmla="*/ 1 h 76"/>
                  <a:gd name="T12" fmla="*/ 33 w 85"/>
                  <a:gd name="T13" fmla="*/ 0 h 76"/>
                  <a:gd name="T14" fmla="*/ 79 w 85"/>
                  <a:gd name="T15" fmla="*/ 46 h 76"/>
                  <a:gd name="T16" fmla="*/ 74 w 85"/>
                  <a:gd name="T17" fmla="*/ 69 h 76"/>
                  <a:gd name="T18" fmla="*/ 60 w 85"/>
                  <a:gd name="T19" fmla="*/ 76 h 76"/>
                  <a:gd name="T20" fmla="*/ 58 w 85"/>
                  <a:gd name="T21" fmla="*/ 68 h 76"/>
                  <a:gd name="T22" fmla="*/ 60 w 85"/>
                  <a:gd name="T23" fmla="*/ 68 h 76"/>
                  <a:gd name="T24" fmla="*/ 68 w 85"/>
                  <a:gd name="T25" fmla="*/ 63 h 76"/>
                  <a:gd name="T26" fmla="*/ 73 w 85"/>
                  <a:gd name="T27" fmla="*/ 52 h 76"/>
                  <a:gd name="T28" fmla="*/ 30 w 85"/>
                  <a:gd name="T29" fmla="*/ 9 h 76"/>
                  <a:gd name="T30" fmla="*/ 18 w 85"/>
                  <a:gd name="T31" fmla="*/ 14 h 76"/>
                  <a:gd name="T32" fmla="*/ 11 w 85"/>
                  <a:gd name="T33" fmla="*/ 21 h 76"/>
                  <a:gd name="T34" fmla="*/ 58 w 85"/>
                  <a:gd name="T35" fmla="*/ 68 h 76"/>
                  <a:gd name="T36" fmla="*/ 58 w 85"/>
                  <a:gd name="T37" fmla="*/ 6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76">
                    <a:moveTo>
                      <a:pt x="60" y="76"/>
                    </a:moveTo>
                    <a:cubicBezTo>
                      <a:pt x="60" y="76"/>
                      <a:pt x="60" y="76"/>
                      <a:pt x="60" y="76"/>
                    </a:cubicBezTo>
                    <a:cubicBezTo>
                      <a:pt x="55" y="76"/>
                      <a:pt x="52" y="74"/>
                      <a:pt x="52" y="73"/>
                    </a:cubicBezTo>
                    <a:cubicBezTo>
                      <a:pt x="0" y="22"/>
                      <a:pt x="0" y="22"/>
                      <a:pt x="0" y="22"/>
                    </a:cubicBezTo>
                    <a:cubicBezTo>
                      <a:pt x="13" y="9"/>
                      <a:pt x="13" y="9"/>
                      <a:pt x="13" y="9"/>
                    </a:cubicBezTo>
                    <a:cubicBezTo>
                      <a:pt x="14" y="8"/>
                      <a:pt x="17" y="5"/>
                      <a:pt x="30" y="1"/>
                    </a:cubicBezTo>
                    <a:cubicBezTo>
                      <a:pt x="33" y="0"/>
                      <a:pt x="33" y="0"/>
                      <a:pt x="33" y="0"/>
                    </a:cubicBezTo>
                    <a:cubicBezTo>
                      <a:pt x="79" y="46"/>
                      <a:pt x="79" y="46"/>
                      <a:pt x="79" y="46"/>
                    </a:cubicBezTo>
                    <a:cubicBezTo>
                      <a:pt x="82" y="49"/>
                      <a:pt x="85" y="58"/>
                      <a:pt x="74" y="69"/>
                    </a:cubicBezTo>
                    <a:cubicBezTo>
                      <a:pt x="69" y="74"/>
                      <a:pt x="64" y="76"/>
                      <a:pt x="60" y="76"/>
                    </a:cubicBezTo>
                    <a:close/>
                    <a:moveTo>
                      <a:pt x="58" y="68"/>
                    </a:moveTo>
                    <a:cubicBezTo>
                      <a:pt x="58" y="68"/>
                      <a:pt x="58" y="68"/>
                      <a:pt x="60" y="68"/>
                    </a:cubicBezTo>
                    <a:cubicBezTo>
                      <a:pt x="62" y="68"/>
                      <a:pt x="65" y="66"/>
                      <a:pt x="68" y="63"/>
                    </a:cubicBezTo>
                    <a:cubicBezTo>
                      <a:pt x="76" y="56"/>
                      <a:pt x="73" y="52"/>
                      <a:pt x="73" y="52"/>
                    </a:cubicBezTo>
                    <a:cubicBezTo>
                      <a:pt x="30" y="9"/>
                      <a:pt x="30" y="9"/>
                      <a:pt x="30" y="9"/>
                    </a:cubicBezTo>
                    <a:cubicBezTo>
                      <a:pt x="21" y="12"/>
                      <a:pt x="19" y="14"/>
                      <a:pt x="18" y="14"/>
                    </a:cubicBezTo>
                    <a:cubicBezTo>
                      <a:pt x="11" y="21"/>
                      <a:pt x="11" y="21"/>
                      <a:pt x="11" y="21"/>
                    </a:cubicBezTo>
                    <a:cubicBezTo>
                      <a:pt x="58" y="68"/>
                      <a:pt x="58" y="68"/>
                      <a:pt x="58" y="68"/>
                    </a:cubicBezTo>
                    <a:cubicBezTo>
                      <a:pt x="58" y="68"/>
                      <a:pt x="58" y="68"/>
                      <a:pt x="58" y="68"/>
                    </a:cubicBezTo>
                    <a:close/>
                  </a:path>
                </a:pathLst>
              </a:custGeom>
              <a:grpFill/>
              <a:ln w="317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64" name="Freeform 130">
                <a:extLst>
                  <a:ext uri="{FF2B5EF4-FFF2-40B4-BE49-F238E27FC236}">
                    <a16:creationId xmlns:a16="http://schemas.microsoft.com/office/drawing/2014/main" id="{99532D95-86F9-4992-A22A-F8F67CF908E0}"/>
                  </a:ext>
                </a:extLst>
              </p:cNvPr>
              <p:cNvSpPr>
                <a:spLocks noEditPoints="1"/>
              </p:cNvSpPr>
              <p:nvPr/>
            </p:nvSpPr>
            <p:spPr bwMode="auto">
              <a:xfrm>
                <a:off x="5508977" y="3649484"/>
                <a:ext cx="154512" cy="153276"/>
              </a:xfrm>
              <a:custGeom>
                <a:avLst/>
                <a:gdLst>
                  <a:gd name="T0" fmla="*/ 65 w 81"/>
                  <a:gd name="T1" fmla="*/ 80 h 80"/>
                  <a:gd name="T2" fmla="*/ 32 w 81"/>
                  <a:gd name="T3" fmla="*/ 47 h 80"/>
                  <a:gd name="T4" fmla="*/ 18 w 81"/>
                  <a:gd name="T5" fmla="*/ 41 h 80"/>
                  <a:gd name="T6" fmla="*/ 0 w 81"/>
                  <a:gd name="T7" fmla="*/ 15 h 80"/>
                  <a:gd name="T8" fmla="*/ 15 w 81"/>
                  <a:gd name="T9" fmla="*/ 0 h 80"/>
                  <a:gd name="T10" fmla="*/ 42 w 81"/>
                  <a:gd name="T11" fmla="*/ 17 h 80"/>
                  <a:gd name="T12" fmla="*/ 48 w 81"/>
                  <a:gd name="T13" fmla="*/ 31 h 80"/>
                  <a:gd name="T14" fmla="*/ 81 w 81"/>
                  <a:gd name="T15" fmla="*/ 64 h 80"/>
                  <a:gd name="T16" fmla="*/ 79 w 81"/>
                  <a:gd name="T17" fmla="*/ 67 h 80"/>
                  <a:gd name="T18" fmla="*/ 74 w 81"/>
                  <a:gd name="T19" fmla="*/ 72 h 80"/>
                  <a:gd name="T20" fmla="*/ 74 w 81"/>
                  <a:gd name="T21" fmla="*/ 73 h 80"/>
                  <a:gd name="T22" fmla="*/ 65 w 81"/>
                  <a:gd name="T23" fmla="*/ 80 h 80"/>
                  <a:gd name="T24" fmla="*/ 23 w 81"/>
                  <a:gd name="T25" fmla="*/ 35 h 80"/>
                  <a:gd name="T26" fmla="*/ 36 w 81"/>
                  <a:gd name="T27" fmla="*/ 41 h 80"/>
                  <a:gd name="T28" fmla="*/ 65 w 81"/>
                  <a:gd name="T29" fmla="*/ 70 h 80"/>
                  <a:gd name="T30" fmla="*/ 69 w 81"/>
                  <a:gd name="T31" fmla="*/ 66 h 80"/>
                  <a:gd name="T32" fmla="*/ 70 w 81"/>
                  <a:gd name="T33" fmla="*/ 65 h 80"/>
                  <a:gd name="T34" fmla="*/ 41 w 81"/>
                  <a:gd name="T35" fmla="*/ 36 h 80"/>
                  <a:gd name="T36" fmla="*/ 35 w 81"/>
                  <a:gd name="T37" fmla="*/ 22 h 80"/>
                  <a:gd name="T38" fmla="*/ 16 w 81"/>
                  <a:gd name="T39" fmla="*/ 10 h 80"/>
                  <a:gd name="T40" fmla="*/ 11 w 81"/>
                  <a:gd name="T41" fmla="*/ 16 h 80"/>
                  <a:gd name="T42" fmla="*/ 23 w 81"/>
                  <a:gd name="T43" fmla="*/ 3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 h="80">
                    <a:moveTo>
                      <a:pt x="65" y="80"/>
                    </a:moveTo>
                    <a:cubicBezTo>
                      <a:pt x="32" y="47"/>
                      <a:pt x="32" y="47"/>
                      <a:pt x="32" y="47"/>
                    </a:cubicBezTo>
                    <a:cubicBezTo>
                      <a:pt x="18" y="41"/>
                      <a:pt x="18" y="41"/>
                      <a:pt x="18" y="41"/>
                    </a:cubicBezTo>
                    <a:cubicBezTo>
                      <a:pt x="0" y="15"/>
                      <a:pt x="0" y="15"/>
                      <a:pt x="0" y="15"/>
                    </a:cubicBezTo>
                    <a:cubicBezTo>
                      <a:pt x="15" y="0"/>
                      <a:pt x="15" y="0"/>
                      <a:pt x="15" y="0"/>
                    </a:cubicBezTo>
                    <a:cubicBezTo>
                      <a:pt x="42" y="17"/>
                      <a:pt x="42" y="17"/>
                      <a:pt x="42" y="17"/>
                    </a:cubicBezTo>
                    <a:cubicBezTo>
                      <a:pt x="48" y="31"/>
                      <a:pt x="48" y="31"/>
                      <a:pt x="48" y="31"/>
                    </a:cubicBezTo>
                    <a:cubicBezTo>
                      <a:pt x="81" y="64"/>
                      <a:pt x="81" y="64"/>
                      <a:pt x="81" y="64"/>
                    </a:cubicBezTo>
                    <a:cubicBezTo>
                      <a:pt x="79" y="67"/>
                      <a:pt x="79" y="67"/>
                      <a:pt x="79" y="67"/>
                    </a:cubicBezTo>
                    <a:cubicBezTo>
                      <a:pt x="77" y="69"/>
                      <a:pt x="76" y="71"/>
                      <a:pt x="74" y="72"/>
                    </a:cubicBezTo>
                    <a:cubicBezTo>
                      <a:pt x="74" y="73"/>
                      <a:pt x="74" y="73"/>
                      <a:pt x="74" y="73"/>
                    </a:cubicBezTo>
                    <a:lnTo>
                      <a:pt x="65" y="80"/>
                    </a:lnTo>
                    <a:close/>
                    <a:moveTo>
                      <a:pt x="23" y="35"/>
                    </a:moveTo>
                    <a:cubicBezTo>
                      <a:pt x="36" y="41"/>
                      <a:pt x="36" y="41"/>
                      <a:pt x="36" y="41"/>
                    </a:cubicBezTo>
                    <a:cubicBezTo>
                      <a:pt x="65" y="70"/>
                      <a:pt x="65" y="70"/>
                      <a:pt x="65" y="70"/>
                    </a:cubicBezTo>
                    <a:cubicBezTo>
                      <a:pt x="69" y="66"/>
                      <a:pt x="69" y="66"/>
                      <a:pt x="69" y="66"/>
                    </a:cubicBezTo>
                    <a:cubicBezTo>
                      <a:pt x="69" y="66"/>
                      <a:pt x="70" y="65"/>
                      <a:pt x="70" y="65"/>
                    </a:cubicBezTo>
                    <a:cubicBezTo>
                      <a:pt x="41" y="36"/>
                      <a:pt x="41" y="36"/>
                      <a:pt x="41" y="36"/>
                    </a:cubicBezTo>
                    <a:cubicBezTo>
                      <a:pt x="35" y="22"/>
                      <a:pt x="35" y="22"/>
                      <a:pt x="35" y="22"/>
                    </a:cubicBezTo>
                    <a:cubicBezTo>
                      <a:pt x="16" y="10"/>
                      <a:pt x="16" y="10"/>
                      <a:pt x="16" y="10"/>
                    </a:cubicBezTo>
                    <a:cubicBezTo>
                      <a:pt x="11" y="16"/>
                      <a:pt x="11" y="16"/>
                      <a:pt x="11" y="16"/>
                    </a:cubicBezTo>
                    <a:lnTo>
                      <a:pt x="23" y="35"/>
                    </a:lnTo>
                    <a:close/>
                  </a:path>
                </a:pathLst>
              </a:custGeom>
              <a:grpFill/>
              <a:ln w="317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sp>
            <p:nvSpPr>
              <p:cNvPr id="65" name="Freeform 131">
                <a:extLst>
                  <a:ext uri="{FF2B5EF4-FFF2-40B4-BE49-F238E27FC236}">
                    <a16:creationId xmlns:a16="http://schemas.microsoft.com/office/drawing/2014/main" id="{A4304E6A-0009-4C19-BB19-7A189DFFD02D}"/>
                  </a:ext>
                </a:extLst>
              </p:cNvPr>
              <p:cNvSpPr>
                <a:spLocks noEditPoints="1"/>
              </p:cNvSpPr>
              <p:nvPr/>
            </p:nvSpPr>
            <p:spPr bwMode="auto">
              <a:xfrm>
                <a:off x="5513921" y="3670498"/>
                <a:ext cx="302844" cy="286775"/>
              </a:xfrm>
              <a:custGeom>
                <a:avLst/>
                <a:gdLst>
                  <a:gd name="T0" fmla="*/ 127 w 159"/>
                  <a:gd name="T1" fmla="*/ 4 h 150"/>
                  <a:gd name="T2" fmla="*/ 140 w 159"/>
                  <a:gd name="T3" fmla="*/ 6 h 150"/>
                  <a:gd name="T4" fmla="*/ 123 w 159"/>
                  <a:gd name="T5" fmla="*/ 13 h 150"/>
                  <a:gd name="T6" fmla="*/ 121 w 159"/>
                  <a:gd name="T7" fmla="*/ 14 h 150"/>
                  <a:gd name="T8" fmla="*/ 121 w 159"/>
                  <a:gd name="T9" fmla="*/ 16 h 150"/>
                  <a:gd name="T10" fmla="*/ 120 w 159"/>
                  <a:gd name="T11" fmla="*/ 23 h 150"/>
                  <a:gd name="T12" fmla="*/ 120 w 159"/>
                  <a:gd name="T13" fmla="*/ 24 h 150"/>
                  <a:gd name="T14" fmla="*/ 120 w 159"/>
                  <a:gd name="T15" fmla="*/ 25 h 150"/>
                  <a:gd name="T16" fmla="*/ 126 w 159"/>
                  <a:gd name="T17" fmla="*/ 39 h 150"/>
                  <a:gd name="T18" fmla="*/ 128 w 159"/>
                  <a:gd name="T19" fmla="*/ 43 h 150"/>
                  <a:gd name="T20" fmla="*/ 131 w 159"/>
                  <a:gd name="T21" fmla="*/ 41 h 150"/>
                  <a:gd name="T22" fmla="*/ 152 w 159"/>
                  <a:gd name="T23" fmla="*/ 32 h 150"/>
                  <a:gd name="T24" fmla="*/ 135 w 159"/>
                  <a:gd name="T25" fmla="*/ 50 h 150"/>
                  <a:gd name="T26" fmla="*/ 132 w 159"/>
                  <a:gd name="T27" fmla="*/ 52 h 150"/>
                  <a:gd name="T28" fmla="*/ 133 w 159"/>
                  <a:gd name="T29" fmla="*/ 56 h 150"/>
                  <a:gd name="T30" fmla="*/ 138 w 159"/>
                  <a:gd name="T31" fmla="*/ 68 h 150"/>
                  <a:gd name="T32" fmla="*/ 90 w 159"/>
                  <a:gd name="T33" fmla="*/ 83 h 150"/>
                  <a:gd name="T34" fmla="*/ 33 w 159"/>
                  <a:gd name="T35" fmla="*/ 142 h 150"/>
                  <a:gd name="T36" fmla="*/ 23 w 159"/>
                  <a:gd name="T37" fmla="*/ 146 h 150"/>
                  <a:gd name="T38" fmla="*/ 15 w 159"/>
                  <a:gd name="T39" fmla="*/ 142 h 150"/>
                  <a:gd name="T40" fmla="*/ 15 w 159"/>
                  <a:gd name="T41" fmla="*/ 123 h 150"/>
                  <a:gd name="T42" fmla="*/ 80 w 159"/>
                  <a:gd name="T43" fmla="*/ 71 h 150"/>
                  <a:gd name="T44" fmla="*/ 80 w 159"/>
                  <a:gd name="T45" fmla="*/ 71 h 150"/>
                  <a:gd name="T46" fmla="*/ 80 w 159"/>
                  <a:gd name="T47" fmla="*/ 70 h 150"/>
                  <a:gd name="T48" fmla="*/ 102 w 159"/>
                  <a:gd name="T49" fmla="*/ 23 h 150"/>
                  <a:gd name="T50" fmla="*/ 104 w 159"/>
                  <a:gd name="T51" fmla="*/ 15 h 150"/>
                  <a:gd name="T52" fmla="*/ 121 w 159"/>
                  <a:gd name="T53" fmla="*/ 4 h 150"/>
                  <a:gd name="T54" fmla="*/ 122 w 159"/>
                  <a:gd name="T55" fmla="*/ 4 h 150"/>
                  <a:gd name="T56" fmla="*/ 127 w 159"/>
                  <a:gd name="T57" fmla="*/ 4 h 150"/>
                  <a:gd name="T58" fmla="*/ 127 w 159"/>
                  <a:gd name="T59" fmla="*/ 4 h 150"/>
                  <a:gd name="T60" fmla="*/ 24 w 159"/>
                  <a:gd name="T61" fmla="*/ 142 h 150"/>
                  <a:gd name="T62" fmla="*/ 31 w 159"/>
                  <a:gd name="T63" fmla="*/ 139 h 150"/>
                  <a:gd name="T64" fmla="*/ 31 w 159"/>
                  <a:gd name="T65" fmla="*/ 125 h 150"/>
                  <a:gd name="T66" fmla="*/ 24 w 159"/>
                  <a:gd name="T67" fmla="*/ 122 h 150"/>
                  <a:gd name="T68" fmla="*/ 17 w 159"/>
                  <a:gd name="T69" fmla="*/ 125 h 150"/>
                  <a:gd name="T70" fmla="*/ 17 w 159"/>
                  <a:gd name="T71" fmla="*/ 139 h 150"/>
                  <a:gd name="T72" fmla="*/ 24 w 159"/>
                  <a:gd name="T73" fmla="*/ 142 h 150"/>
                  <a:gd name="T74" fmla="*/ 127 w 159"/>
                  <a:gd name="T75" fmla="*/ 0 h 150"/>
                  <a:gd name="T76" fmla="*/ 121 w 159"/>
                  <a:gd name="T77" fmla="*/ 0 h 150"/>
                  <a:gd name="T78" fmla="*/ 100 w 159"/>
                  <a:gd name="T79" fmla="*/ 13 h 150"/>
                  <a:gd name="T80" fmla="*/ 77 w 159"/>
                  <a:gd name="T81" fmla="*/ 68 h 150"/>
                  <a:gd name="T82" fmla="*/ 12 w 159"/>
                  <a:gd name="T83" fmla="*/ 120 h 150"/>
                  <a:gd name="T84" fmla="*/ 12 w 159"/>
                  <a:gd name="T85" fmla="*/ 145 h 150"/>
                  <a:gd name="T86" fmla="*/ 23 w 159"/>
                  <a:gd name="T87" fmla="*/ 150 h 150"/>
                  <a:gd name="T88" fmla="*/ 36 w 159"/>
                  <a:gd name="T89" fmla="*/ 145 h 150"/>
                  <a:gd name="T90" fmla="*/ 93 w 159"/>
                  <a:gd name="T91" fmla="*/ 85 h 150"/>
                  <a:gd name="T92" fmla="*/ 144 w 159"/>
                  <a:gd name="T93" fmla="*/ 71 h 150"/>
                  <a:gd name="T94" fmla="*/ 137 w 159"/>
                  <a:gd name="T95" fmla="*/ 54 h 150"/>
                  <a:gd name="T96" fmla="*/ 159 w 159"/>
                  <a:gd name="T97" fmla="*/ 25 h 150"/>
                  <a:gd name="T98" fmla="*/ 130 w 159"/>
                  <a:gd name="T99" fmla="*/ 37 h 150"/>
                  <a:gd name="T100" fmla="*/ 124 w 159"/>
                  <a:gd name="T101" fmla="*/ 24 h 150"/>
                  <a:gd name="T102" fmla="*/ 125 w 159"/>
                  <a:gd name="T103" fmla="*/ 17 h 150"/>
                  <a:gd name="T104" fmla="*/ 149 w 159"/>
                  <a:gd name="T105" fmla="*/ 6 h 150"/>
                  <a:gd name="T106" fmla="*/ 127 w 159"/>
                  <a:gd name="T107" fmla="*/ 0 h 150"/>
                  <a:gd name="T108" fmla="*/ 24 w 159"/>
                  <a:gd name="T109" fmla="*/ 138 h 150"/>
                  <a:gd name="T110" fmla="*/ 20 w 159"/>
                  <a:gd name="T111" fmla="*/ 136 h 150"/>
                  <a:gd name="T112" fmla="*/ 20 w 159"/>
                  <a:gd name="T113" fmla="*/ 128 h 150"/>
                  <a:gd name="T114" fmla="*/ 24 w 159"/>
                  <a:gd name="T115" fmla="*/ 126 h 150"/>
                  <a:gd name="T116" fmla="*/ 29 w 159"/>
                  <a:gd name="T117" fmla="*/ 128 h 150"/>
                  <a:gd name="T118" fmla="*/ 29 w 159"/>
                  <a:gd name="T119" fmla="*/ 136 h 150"/>
                  <a:gd name="T120" fmla="*/ 24 w 159"/>
                  <a:gd name="T121" fmla="*/ 13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9" h="150">
                    <a:moveTo>
                      <a:pt x="127" y="4"/>
                    </a:moveTo>
                    <a:cubicBezTo>
                      <a:pt x="132" y="4"/>
                      <a:pt x="136" y="5"/>
                      <a:pt x="140" y="6"/>
                    </a:cubicBezTo>
                    <a:cubicBezTo>
                      <a:pt x="123" y="13"/>
                      <a:pt x="123" y="13"/>
                      <a:pt x="123" y="13"/>
                    </a:cubicBezTo>
                    <a:cubicBezTo>
                      <a:pt x="121" y="14"/>
                      <a:pt x="121" y="14"/>
                      <a:pt x="121" y="14"/>
                    </a:cubicBezTo>
                    <a:cubicBezTo>
                      <a:pt x="121" y="16"/>
                      <a:pt x="121" y="16"/>
                      <a:pt x="121" y="16"/>
                    </a:cubicBezTo>
                    <a:cubicBezTo>
                      <a:pt x="120" y="23"/>
                      <a:pt x="120" y="23"/>
                      <a:pt x="120" y="23"/>
                    </a:cubicBezTo>
                    <a:cubicBezTo>
                      <a:pt x="120" y="24"/>
                      <a:pt x="120" y="24"/>
                      <a:pt x="120" y="24"/>
                    </a:cubicBezTo>
                    <a:cubicBezTo>
                      <a:pt x="120" y="25"/>
                      <a:pt x="120" y="25"/>
                      <a:pt x="120" y="25"/>
                    </a:cubicBezTo>
                    <a:cubicBezTo>
                      <a:pt x="126" y="39"/>
                      <a:pt x="126" y="39"/>
                      <a:pt x="126" y="39"/>
                    </a:cubicBezTo>
                    <a:cubicBezTo>
                      <a:pt x="128" y="43"/>
                      <a:pt x="128" y="43"/>
                      <a:pt x="128" y="43"/>
                    </a:cubicBezTo>
                    <a:cubicBezTo>
                      <a:pt x="131" y="41"/>
                      <a:pt x="131" y="41"/>
                      <a:pt x="131" y="41"/>
                    </a:cubicBezTo>
                    <a:cubicBezTo>
                      <a:pt x="152" y="32"/>
                      <a:pt x="152" y="32"/>
                      <a:pt x="152" y="32"/>
                    </a:cubicBezTo>
                    <a:cubicBezTo>
                      <a:pt x="148" y="38"/>
                      <a:pt x="143" y="46"/>
                      <a:pt x="135" y="50"/>
                    </a:cubicBezTo>
                    <a:cubicBezTo>
                      <a:pt x="132" y="52"/>
                      <a:pt x="132" y="52"/>
                      <a:pt x="132" y="52"/>
                    </a:cubicBezTo>
                    <a:cubicBezTo>
                      <a:pt x="133" y="56"/>
                      <a:pt x="133" y="56"/>
                      <a:pt x="133" y="56"/>
                    </a:cubicBezTo>
                    <a:cubicBezTo>
                      <a:pt x="138" y="68"/>
                      <a:pt x="138" y="68"/>
                      <a:pt x="138" y="68"/>
                    </a:cubicBezTo>
                    <a:cubicBezTo>
                      <a:pt x="126" y="69"/>
                      <a:pt x="98" y="74"/>
                      <a:pt x="90" y="83"/>
                    </a:cubicBezTo>
                    <a:cubicBezTo>
                      <a:pt x="33" y="142"/>
                      <a:pt x="33" y="142"/>
                      <a:pt x="33" y="142"/>
                    </a:cubicBezTo>
                    <a:cubicBezTo>
                      <a:pt x="33" y="142"/>
                      <a:pt x="28" y="146"/>
                      <a:pt x="23" y="146"/>
                    </a:cubicBezTo>
                    <a:cubicBezTo>
                      <a:pt x="20" y="146"/>
                      <a:pt x="17" y="144"/>
                      <a:pt x="15" y="142"/>
                    </a:cubicBezTo>
                    <a:cubicBezTo>
                      <a:pt x="7" y="134"/>
                      <a:pt x="13" y="125"/>
                      <a:pt x="15" y="123"/>
                    </a:cubicBezTo>
                    <a:cubicBezTo>
                      <a:pt x="80" y="71"/>
                      <a:pt x="80" y="71"/>
                      <a:pt x="80" y="71"/>
                    </a:cubicBezTo>
                    <a:cubicBezTo>
                      <a:pt x="80" y="71"/>
                      <a:pt x="80" y="71"/>
                      <a:pt x="80" y="71"/>
                    </a:cubicBezTo>
                    <a:cubicBezTo>
                      <a:pt x="80" y="70"/>
                      <a:pt x="80" y="70"/>
                      <a:pt x="80" y="70"/>
                    </a:cubicBezTo>
                    <a:cubicBezTo>
                      <a:pt x="93" y="58"/>
                      <a:pt x="98" y="36"/>
                      <a:pt x="102" y="23"/>
                    </a:cubicBezTo>
                    <a:cubicBezTo>
                      <a:pt x="103" y="19"/>
                      <a:pt x="103" y="17"/>
                      <a:pt x="104" y="15"/>
                    </a:cubicBezTo>
                    <a:cubicBezTo>
                      <a:pt x="106" y="7"/>
                      <a:pt x="107" y="7"/>
                      <a:pt x="121" y="4"/>
                    </a:cubicBezTo>
                    <a:cubicBezTo>
                      <a:pt x="122" y="4"/>
                      <a:pt x="122" y="4"/>
                      <a:pt x="122" y="4"/>
                    </a:cubicBezTo>
                    <a:cubicBezTo>
                      <a:pt x="124" y="4"/>
                      <a:pt x="125" y="4"/>
                      <a:pt x="127" y="4"/>
                    </a:cubicBezTo>
                    <a:cubicBezTo>
                      <a:pt x="127" y="4"/>
                      <a:pt x="127" y="4"/>
                      <a:pt x="127" y="4"/>
                    </a:cubicBezTo>
                    <a:moveTo>
                      <a:pt x="24" y="142"/>
                    </a:moveTo>
                    <a:cubicBezTo>
                      <a:pt x="27" y="142"/>
                      <a:pt x="30" y="141"/>
                      <a:pt x="31" y="139"/>
                    </a:cubicBezTo>
                    <a:cubicBezTo>
                      <a:pt x="35" y="135"/>
                      <a:pt x="35" y="129"/>
                      <a:pt x="31" y="125"/>
                    </a:cubicBezTo>
                    <a:cubicBezTo>
                      <a:pt x="30" y="123"/>
                      <a:pt x="27" y="122"/>
                      <a:pt x="24" y="122"/>
                    </a:cubicBezTo>
                    <a:cubicBezTo>
                      <a:pt x="22" y="122"/>
                      <a:pt x="19" y="123"/>
                      <a:pt x="17" y="125"/>
                    </a:cubicBezTo>
                    <a:cubicBezTo>
                      <a:pt x="13" y="129"/>
                      <a:pt x="13" y="135"/>
                      <a:pt x="17" y="139"/>
                    </a:cubicBezTo>
                    <a:cubicBezTo>
                      <a:pt x="19" y="141"/>
                      <a:pt x="22" y="142"/>
                      <a:pt x="24" y="142"/>
                    </a:cubicBezTo>
                    <a:moveTo>
                      <a:pt x="127" y="0"/>
                    </a:moveTo>
                    <a:cubicBezTo>
                      <a:pt x="125" y="0"/>
                      <a:pt x="123" y="0"/>
                      <a:pt x="121" y="0"/>
                    </a:cubicBezTo>
                    <a:cubicBezTo>
                      <a:pt x="106" y="3"/>
                      <a:pt x="103" y="4"/>
                      <a:pt x="100" y="13"/>
                    </a:cubicBezTo>
                    <a:cubicBezTo>
                      <a:pt x="97" y="23"/>
                      <a:pt x="93" y="53"/>
                      <a:pt x="77" y="68"/>
                    </a:cubicBezTo>
                    <a:cubicBezTo>
                      <a:pt x="12" y="120"/>
                      <a:pt x="12" y="120"/>
                      <a:pt x="12" y="120"/>
                    </a:cubicBezTo>
                    <a:cubicBezTo>
                      <a:pt x="12" y="120"/>
                      <a:pt x="0" y="133"/>
                      <a:pt x="12" y="145"/>
                    </a:cubicBezTo>
                    <a:cubicBezTo>
                      <a:pt x="16" y="148"/>
                      <a:pt x="20" y="150"/>
                      <a:pt x="23" y="150"/>
                    </a:cubicBezTo>
                    <a:cubicBezTo>
                      <a:pt x="30" y="150"/>
                      <a:pt x="36" y="145"/>
                      <a:pt x="36" y="145"/>
                    </a:cubicBezTo>
                    <a:cubicBezTo>
                      <a:pt x="93" y="85"/>
                      <a:pt x="93" y="85"/>
                      <a:pt x="93" y="85"/>
                    </a:cubicBezTo>
                    <a:cubicBezTo>
                      <a:pt x="102" y="76"/>
                      <a:pt x="144" y="71"/>
                      <a:pt x="144" y="71"/>
                    </a:cubicBezTo>
                    <a:cubicBezTo>
                      <a:pt x="137" y="54"/>
                      <a:pt x="137" y="54"/>
                      <a:pt x="137" y="54"/>
                    </a:cubicBezTo>
                    <a:cubicBezTo>
                      <a:pt x="153" y="46"/>
                      <a:pt x="159" y="25"/>
                      <a:pt x="159" y="25"/>
                    </a:cubicBezTo>
                    <a:cubicBezTo>
                      <a:pt x="130" y="37"/>
                      <a:pt x="130" y="37"/>
                      <a:pt x="130" y="37"/>
                    </a:cubicBezTo>
                    <a:cubicBezTo>
                      <a:pt x="124" y="24"/>
                      <a:pt x="124" y="24"/>
                      <a:pt x="124" y="24"/>
                    </a:cubicBezTo>
                    <a:cubicBezTo>
                      <a:pt x="125" y="17"/>
                      <a:pt x="125" y="17"/>
                      <a:pt x="125" y="17"/>
                    </a:cubicBezTo>
                    <a:cubicBezTo>
                      <a:pt x="149" y="6"/>
                      <a:pt x="149" y="6"/>
                      <a:pt x="149" y="6"/>
                    </a:cubicBezTo>
                    <a:cubicBezTo>
                      <a:pt x="149" y="6"/>
                      <a:pt x="139" y="0"/>
                      <a:pt x="127" y="0"/>
                    </a:cubicBezTo>
                    <a:close/>
                    <a:moveTo>
                      <a:pt x="24" y="138"/>
                    </a:moveTo>
                    <a:cubicBezTo>
                      <a:pt x="23" y="138"/>
                      <a:pt x="21" y="138"/>
                      <a:pt x="20" y="136"/>
                    </a:cubicBezTo>
                    <a:cubicBezTo>
                      <a:pt x="17" y="134"/>
                      <a:pt x="17" y="130"/>
                      <a:pt x="20" y="128"/>
                    </a:cubicBezTo>
                    <a:cubicBezTo>
                      <a:pt x="21" y="127"/>
                      <a:pt x="23" y="126"/>
                      <a:pt x="24" y="126"/>
                    </a:cubicBezTo>
                    <a:cubicBezTo>
                      <a:pt x="26" y="126"/>
                      <a:pt x="27" y="127"/>
                      <a:pt x="29" y="128"/>
                    </a:cubicBezTo>
                    <a:cubicBezTo>
                      <a:pt x="31" y="130"/>
                      <a:pt x="31" y="134"/>
                      <a:pt x="29" y="136"/>
                    </a:cubicBezTo>
                    <a:cubicBezTo>
                      <a:pt x="27" y="138"/>
                      <a:pt x="26" y="138"/>
                      <a:pt x="24" y="138"/>
                    </a:cubicBezTo>
                    <a:close/>
                  </a:path>
                </a:pathLst>
              </a:custGeom>
              <a:grpFill/>
              <a:ln w="3175">
                <a:solidFill>
                  <a:schemeClr val="tx1"/>
                </a:solidFill>
                <a:round/>
                <a:headEnd/>
                <a:tailEnd/>
              </a:ln>
              <a:extLst/>
            </p:spPr>
            <p:txBody>
              <a:bodyPr/>
              <a:lstStyle/>
              <a:p>
                <a:pPr eaLnBrk="1" fontAlgn="auto" hangingPunct="1">
                  <a:spcBef>
                    <a:spcPts val="0"/>
                  </a:spcBef>
                  <a:spcAft>
                    <a:spcPts val="0"/>
                  </a:spcAft>
                  <a:defRPr/>
                </a:pPr>
                <a:endParaRPr lang="en-US" dirty="0">
                  <a:latin typeface="+mn-lt"/>
                </a:endParaRPr>
              </a:p>
            </p:txBody>
          </p:sp>
        </p:grpSp>
      </p:grpSp>
      <p:grpSp>
        <p:nvGrpSpPr>
          <p:cNvPr id="44" name="Group 43" descr="steps graphic">
            <a:extLst>
              <a:ext uri="{FF2B5EF4-FFF2-40B4-BE49-F238E27FC236}">
                <a16:creationId xmlns:a16="http://schemas.microsoft.com/office/drawing/2014/main" id="{6EB24599-0719-48BC-AB48-E49D34953116}"/>
              </a:ext>
              <a:ext uri="{C183D7F6-B498-43B3-948B-1728B52AA6E4}">
                <adec:decorative xmlns:adec="http://schemas.microsoft.com/office/drawing/2017/decorative" xmlns="" val="1"/>
              </a:ext>
            </a:extLst>
          </p:cNvPr>
          <p:cNvGrpSpPr/>
          <p:nvPr/>
        </p:nvGrpSpPr>
        <p:grpSpPr>
          <a:xfrm>
            <a:off x="6431766" y="2139824"/>
            <a:ext cx="5184000" cy="3831576"/>
            <a:chOff x="6431766" y="2076324"/>
            <a:chExt cx="5184000" cy="3831576"/>
          </a:xfrm>
        </p:grpSpPr>
        <p:grpSp>
          <p:nvGrpSpPr>
            <p:cNvPr id="9" name="Group 27">
              <a:extLst>
                <a:ext uri="{FF2B5EF4-FFF2-40B4-BE49-F238E27FC236}">
                  <a16:creationId xmlns:a16="http://schemas.microsoft.com/office/drawing/2014/main" id="{CFE45C63-A0CD-4ED2-9253-02A15CFBEDD3}"/>
                </a:ext>
              </a:extLst>
            </p:cNvPr>
            <p:cNvGrpSpPr>
              <a:grpSpLocks/>
            </p:cNvGrpSpPr>
            <p:nvPr/>
          </p:nvGrpSpPr>
          <p:grpSpPr bwMode="auto">
            <a:xfrm>
              <a:off x="6431766" y="4609130"/>
              <a:ext cx="2336870" cy="1298770"/>
              <a:chOff x="4808051" y="1842051"/>
              <a:chExt cx="2369874" cy="1397540"/>
            </a:xfrm>
          </p:grpSpPr>
          <p:sp>
            <p:nvSpPr>
              <p:cNvPr id="10" name="Freeform 17">
                <a:extLst>
                  <a:ext uri="{FF2B5EF4-FFF2-40B4-BE49-F238E27FC236}">
                    <a16:creationId xmlns:a16="http://schemas.microsoft.com/office/drawing/2014/main" id="{0F99B6D3-28DD-4E91-808E-0A9D8950E9B9}"/>
                  </a:ext>
                </a:extLst>
              </p:cNvPr>
              <p:cNvSpPr>
                <a:spLocks/>
              </p:cNvSpPr>
              <p:nvPr/>
            </p:nvSpPr>
            <p:spPr bwMode="auto">
              <a:xfrm>
                <a:off x="4808051" y="2331219"/>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1" name="Freeform 18">
                <a:extLst>
                  <a:ext uri="{FF2B5EF4-FFF2-40B4-BE49-F238E27FC236}">
                    <a16:creationId xmlns:a16="http://schemas.microsoft.com/office/drawing/2014/main" id="{550D5C59-96EE-4437-9C44-B45AA3D56F85}"/>
                  </a:ext>
                </a:extLst>
              </p:cNvPr>
              <p:cNvSpPr>
                <a:spLocks/>
              </p:cNvSpPr>
              <p:nvPr/>
            </p:nvSpPr>
            <p:spPr bwMode="auto">
              <a:xfrm>
                <a:off x="4808051" y="1842051"/>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2" name="Freeform 19">
                <a:extLst>
                  <a:ext uri="{FF2B5EF4-FFF2-40B4-BE49-F238E27FC236}">
                    <a16:creationId xmlns:a16="http://schemas.microsoft.com/office/drawing/2014/main" id="{163804A0-E4BE-4601-AEB6-7EC3284F52AC}"/>
                  </a:ext>
                </a:extLst>
              </p:cNvPr>
              <p:cNvSpPr>
                <a:spLocks/>
              </p:cNvSpPr>
              <p:nvPr/>
            </p:nvSpPr>
            <p:spPr bwMode="auto">
              <a:xfrm>
                <a:off x="5941552" y="2300082"/>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grpSp>
          <p:nvGrpSpPr>
            <p:cNvPr id="13" name="Group 35">
              <a:extLst>
                <a:ext uri="{FF2B5EF4-FFF2-40B4-BE49-F238E27FC236}">
                  <a16:creationId xmlns:a16="http://schemas.microsoft.com/office/drawing/2014/main" id="{BBFED9B2-8B04-4E8F-B036-2BB7CCF95C04}"/>
                </a:ext>
              </a:extLst>
            </p:cNvPr>
            <p:cNvGrpSpPr>
              <a:grpSpLocks/>
            </p:cNvGrpSpPr>
            <p:nvPr/>
          </p:nvGrpSpPr>
          <p:grpSpPr bwMode="auto">
            <a:xfrm>
              <a:off x="7549331" y="3859410"/>
              <a:ext cx="2336870" cy="1307583"/>
              <a:chOff x="4808051" y="4299121"/>
              <a:chExt cx="2369874" cy="1405200"/>
            </a:xfrm>
          </p:grpSpPr>
          <p:sp>
            <p:nvSpPr>
              <p:cNvPr id="14" name="Freeform 8">
                <a:extLst>
                  <a:ext uri="{FF2B5EF4-FFF2-40B4-BE49-F238E27FC236}">
                    <a16:creationId xmlns:a16="http://schemas.microsoft.com/office/drawing/2014/main" id="{7DA26508-A6A4-4F4C-AC60-E9459BF28898}"/>
                  </a:ext>
                </a:extLst>
              </p:cNvPr>
              <p:cNvSpPr>
                <a:spLocks/>
              </p:cNvSpPr>
              <p:nvPr/>
            </p:nvSpPr>
            <p:spPr bwMode="auto">
              <a:xfrm>
                <a:off x="4808051" y="4795540"/>
                <a:ext cx="1133349" cy="90878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15" name="Freeform 9">
                <a:extLst>
                  <a:ext uri="{FF2B5EF4-FFF2-40B4-BE49-F238E27FC236}">
                    <a16:creationId xmlns:a16="http://schemas.microsoft.com/office/drawing/2014/main" id="{0FC13C28-081C-4595-9C9D-7D21EB3FA9D3}"/>
                  </a:ext>
                </a:extLst>
              </p:cNvPr>
              <p:cNvSpPr>
                <a:spLocks/>
              </p:cNvSpPr>
              <p:nvPr/>
            </p:nvSpPr>
            <p:spPr bwMode="auto">
              <a:xfrm>
                <a:off x="4808051" y="4299121"/>
                <a:ext cx="2369874" cy="961119"/>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j-lt"/>
                </a:endParaRPr>
              </a:p>
            </p:txBody>
          </p:sp>
          <p:sp>
            <p:nvSpPr>
              <p:cNvPr id="16" name="Freeform 10">
                <a:extLst>
                  <a:ext uri="{FF2B5EF4-FFF2-40B4-BE49-F238E27FC236}">
                    <a16:creationId xmlns:a16="http://schemas.microsoft.com/office/drawing/2014/main" id="{31980248-1ADA-45C6-923A-02F7423266AB}"/>
                  </a:ext>
                </a:extLst>
              </p:cNvPr>
              <p:cNvSpPr>
                <a:spLocks/>
              </p:cNvSpPr>
              <p:nvPr/>
            </p:nvSpPr>
            <p:spPr bwMode="auto">
              <a:xfrm>
                <a:off x="5941552" y="4764813"/>
                <a:ext cx="1236373" cy="939508"/>
              </a:xfrm>
              <a:custGeom>
                <a:avLst/>
                <a:gdLst>
                  <a:gd name="T0" fmla="*/ 1236373 w 649"/>
                  <a:gd name="T1" fmla="*/ 0 h 694"/>
                  <a:gd name="T2" fmla="*/ 1236373 w 649"/>
                  <a:gd name="T3" fmla="*/ 444033 h 694"/>
                  <a:gd name="T4" fmla="*/ 0 w 649"/>
                  <a:gd name="T5" fmla="*/ 939508 h 694"/>
                  <a:gd name="T6" fmla="*/ 0 w 649"/>
                  <a:gd name="T7" fmla="*/ 495475 h 694"/>
                  <a:gd name="T8" fmla="*/ 1236373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latin typeface="+mj-lt"/>
                </a:endParaRPr>
              </a:p>
            </p:txBody>
          </p:sp>
        </p:grpSp>
        <p:grpSp>
          <p:nvGrpSpPr>
            <p:cNvPr id="17" name="Group 39">
              <a:extLst>
                <a:ext uri="{FF2B5EF4-FFF2-40B4-BE49-F238E27FC236}">
                  <a16:creationId xmlns:a16="http://schemas.microsoft.com/office/drawing/2014/main" id="{DBAE3F99-4416-43BB-802B-06B8C3273C01}"/>
                </a:ext>
              </a:extLst>
            </p:cNvPr>
            <p:cNvGrpSpPr>
              <a:grpSpLocks/>
            </p:cNvGrpSpPr>
            <p:nvPr/>
          </p:nvGrpSpPr>
          <p:grpSpPr bwMode="auto">
            <a:xfrm>
              <a:off x="8439940" y="3145110"/>
              <a:ext cx="2335304" cy="1306106"/>
              <a:chOff x="4808051" y="5135743"/>
              <a:chExt cx="2369874" cy="1405200"/>
            </a:xfrm>
          </p:grpSpPr>
          <p:sp>
            <p:nvSpPr>
              <p:cNvPr id="18" name="Freeform 5">
                <a:extLst>
                  <a:ext uri="{FF2B5EF4-FFF2-40B4-BE49-F238E27FC236}">
                    <a16:creationId xmlns:a16="http://schemas.microsoft.com/office/drawing/2014/main" id="{86042750-61FD-40FA-B325-3248D0B0BC20}"/>
                  </a:ext>
                </a:extLst>
              </p:cNvPr>
              <p:cNvSpPr>
                <a:spLocks/>
              </p:cNvSpPr>
              <p:nvPr/>
            </p:nvSpPr>
            <p:spPr bwMode="auto">
              <a:xfrm>
                <a:off x="4808051" y="5632723"/>
                <a:ext cx="1134109" cy="908220"/>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19" name="Freeform 6">
                <a:extLst>
                  <a:ext uri="{FF2B5EF4-FFF2-40B4-BE49-F238E27FC236}">
                    <a16:creationId xmlns:a16="http://schemas.microsoft.com/office/drawing/2014/main" id="{D2485B1E-22DE-4313-87F3-58173AEACC7F}"/>
                  </a:ext>
                </a:extLst>
              </p:cNvPr>
              <p:cNvSpPr>
                <a:spLocks/>
              </p:cNvSpPr>
              <p:nvPr/>
            </p:nvSpPr>
            <p:spPr bwMode="auto">
              <a:xfrm>
                <a:off x="4808051" y="5135743"/>
                <a:ext cx="2369874" cy="960617"/>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0" name="Freeform 7">
                <a:extLst>
                  <a:ext uri="{FF2B5EF4-FFF2-40B4-BE49-F238E27FC236}">
                    <a16:creationId xmlns:a16="http://schemas.microsoft.com/office/drawing/2014/main" id="{6D372190-F03C-4E10-9BB3-D0799862DE58}"/>
                  </a:ext>
                </a:extLst>
              </p:cNvPr>
              <p:cNvSpPr>
                <a:spLocks/>
              </p:cNvSpPr>
              <p:nvPr/>
            </p:nvSpPr>
            <p:spPr bwMode="auto">
              <a:xfrm>
                <a:off x="5942160" y="5600967"/>
                <a:ext cx="1235765" cy="939976"/>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grpSp>
        <p:grpSp>
          <p:nvGrpSpPr>
            <p:cNvPr id="21" name="Group 31">
              <a:extLst>
                <a:ext uri="{FF2B5EF4-FFF2-40B4-BE49-F238E27FC236}">
                  <a16:creationId xmlns:a16="http://schemas.microsoft.com/office/drawing/2014/main" id="{AAF307FC-5513-426F-BB40-B722D6DF2E3C}"/>
                </a:ext>
              </a:extLst>
            </p:cNvPr>
            <p:cNvGrpSpPr>
              <a:grpSpLocks/>
            </p:cNvGrpSpPr>
            <p:nvPr/>
          </p:nvGrpSpPr>
          <p:grpSpPr bwMode="auto">
            <a:xfrm>
              <a:off x="9278897" y="2438188"/>
              <a:ext cx="2336869" cy="1304631"/>
              <a:chOff x="4808051" y="3515295"/>
              <a:chExt cx="2369874" cy="1403847"/>
            </a:xfrm>
          </p:grpSpPr>
          <p:sp>
            <p:nvSpPr>
              <p:cNvPr id="22" name="Freeform 11">
                <a:extLst>
                  <a:ext uri="{FF2B5EF4-FFF2-40B4-BE49-F238E27FC236}">
                    <a16:creationId xmlns:a16="http://schemas.microsoft.com/office/drawing/2014/main" id="{74A81D7B-94A3-42C9-80AC-62D5D0110B73}"/>
                  </a:ext>
                </a:extLst>
              </p:cNvPr>
              <p:cNvSpPr>
                <a:spLocks/>
              </p:cNvSpPr>
              <p:nvPr/>
            </p:nvSpPr>
            <p:spPr bwMode="auto">
              <a:xfrm>
                <a:off x="4808051" y="4010770"/>
                <a:ext cx="1133349" cy="9083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3" name="Freeform 12">
                <a:extLst>
                  <a:ext uri="{FF2B5EF4-FFF2-40B4-BE49-F238E27FC236}">
                    <a16:creationId xmlns:a16="http://schemas.microsoft.com/office/drawing/2014/main" id="{C157D7EE-659C-409B-A1E6-7D05687D7FBD}"/>
                  </a:ext>
                </a:extLst>
              </p:cNvPr>
              <p:cNvSpPr>
                <a:spLocks/>
              </p:cNvSpPr>
              <p:nvPr/>
            </p:nvSpPr>
            <p:spPr bwMode="auto">
              <a:xfrm>
                <a:off x="4808051" y="3515295"/>
                <a:ext cx="2369874" cy="959190"/>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sp>
            <p:nvSpPr>
              <p:cNvPr id="24" name="Freeform 13">
                <a:extLst>
                  <a:ext uri="{FF2B5EF4-FFF2-40B4-BE49-F238E27FC236}">
                    <a16:creationId xmlns:a16="http://schemas.microsoft.com/office/drawing/2014/main" id="{0F6A3B05-53B7-4EA3-88B4-ED578C58E4EC}"/>
                  </a:ext>
                </a:extLst>
              </p:cNvPr>
              <p:cNvSpPr>
                <a:spLocks/>
              </p:cNvSpPr>
              <p:nvPr/>
            </p:nvSpPr>
            <p:spPr bwMode="auto">
              <a:xfrm>
                <a:off x="5941400" y="3976396"/>
                <a:ext cx="1236525" cy="940133"/>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en-US" dirty="0">
                  <a:latin typeface="+mn-lt"/>
                </a:endParaRPr>
              </a:p>
            </p:txBody>
          </p:sp>
        </p:grpSp>
        <p:grpSp>
          <p:nvGrpSpPr>
            <p:cNvPr id="4" name="Group 3">
              <a:extLst>
                <a:ext uri="{FF2B5EF4-FFF2-40B4-BE49-F238E27FC236}">
                  <a16:creationId xmlns:a16="http://schemas.microsoft.com/office/drawing/2014/main" id="{BC384F39-BE7C-4DC7-9463-38206393DEC4}"/>
                </a:ext>
              </a:extLst>
            </p:cNvPr>
            <p:cNvGrpSpPr/>
            <p:nvPr/>
          </p:nvGrpSpPr>
          <p:grpSpPr>
            <a:xfrm>
              <a:off x="7668115" y="3549446"/>
              <a:ext cx="529043" cy="396000"/>
              <a:chOff x="7687796" y="3553060"/>
              <a:chExt cx="529043" cy="396000"/>
            </a:xfrm>
          </p:grpSpPr>
          <p:sp>
            <p:nvSpPr>
              <p:cNvPr id="26" name="Teardrop 25">
                <a:extLst>
                  <a:ext uri="{FF2B5EF4-FFF2-40B4-BE49-F238E27FC236}">
                    <a16:creationId xmlns:a16="http://schemas.microsoft.com/office/drawing/2014/main" id="{E668D9BC-775F-4484-A481-0A547E2A5D3E}"/>
                  </a:ext>
                </a:extLst>
              </p:cNvPr>
              <p:cNvSpPr/>
              <p:nvPr/>
            </p:nvSpPr>
            <p:spPr>
              <a:xfrm rot="7994273">
                <a:off x="7750851" y="3553060"/>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27" name="Oval 26">
                <a:extLst>
                  <a:ext uri="{FF2B5EF4-FFF2-40B4-BE49-F238E27FC236}">
                    <a16:creationId xmlns:a16="http://schemas.microsoft.com/office/drawing/2014/main" id="{FC18C2F6-BC37-4856-9C97-AB28F5F35F30}"/>
                  </a:ext>
                </a:extLst>
              </p:cNvPr>
              <p:cNvSpPr/>
              <p:nvPr/>
            </p:nvSpPr>
            <p:spPr>
              <a:xfrm>
                <a:off x="7800745" y="360061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8" name="TextBox 37">
                <a:extLst>
                  <a:ext uri="{FF2B5EF4-FFF2-40B4-BE49-F238E27FC236}">
                    <a16:creationId xmlns:a16="http://schemas.microsoft.com/office/drawing/2014/main" id="{DCF68FA9-42C6-4204-B804-635DC098A56A}"/>
                  </a:ext>
                </a:extLst>
              </p:cNvPr>
              <p:cNvSpPr txBox="1">
                <a:spLocks noChangeArrowheads="1"/>
              </p:cNvSpPr>
              <p:nvPr/>
            </p:nvSpPr>
            <p:spPr bwMode="auto">
              <a:xfrm>
                <a:off x="7687796" y="3587891"/>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2</a:t>
                </a:r>
              </a:p>
            </p:txBody>
          </p:sp>
        </p:grpSp>
        <p:grpSp>
          <p:nvGrpSpPr>
            <p:cNvPr id="5" name="Group 4">
              <a:extLst>
                <a:ext uri="{FF2B5EF4-FFF2-40B4-BE49-F238E27FC236}">
                  <a16:creationId xmlns:a16="http://schemas.microsoft.com/office/drawing/2014/main" id="{93A0B2E9-CE29-4F7C-AFC9-679B8873B095}"/>
                </a:ext>
              </a:extLst>
            </p:cNvPr>
            <p:cNvGrpSpPr/>
            <p:nvPr/>
          </p:nvGrpSpPr>
          <p:grpSpPr>
            <a:xfrm>
              <a:off x="6694640" y="4272888"/>
              <a:ext cx="527478" cy="396000"/>
              <a:chOff x="6694640" y="4272888"/>
              <a:chExt cx="527478" cy="396000"/>
            </a:xfrm>
          </p:grpSpPr>
          <p:sp>
            <p:nvSpPr>
              <p:cNvPr id="29" name="Teardrop 28">
                <a:extLst>
                  <a:ext uri="{FF2B5EF4-FFF2-40B4-BE49-F238E27FC236}">
                    <a16:creationId xmlns:a16="http://schemas.microsoft.com/office/drawing/2014/main" id="{714DA6B9-3503-4743-B96D-C0387E3433EB}"/>
                  </a:ext>
                </a:extLst>
              </p:cNvPr>
              <p:cNvSpPr/>
              <p:nvPr/>
            </p:nvSpPr>
            <p:spPr>
              <a:xfrm rot="7994273">
                <a:off x="6757610" y="4272888"/>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0" name="Oval 29">
                <a:extLst>
                  <a:ext uri="{FF2B5EF4-FFF2-40B4-BE49-F238E27FC236}">
                    <a16:creationId xmlns:a16="http://schemas.microsoft.com/office/drawing/2014/main" id="{0538BF2D-7205-429C-9920-69C767E77FD5}"/>
                  </a:ext>
                </a:extLst>
              </p:cNvPr>
              <p:cNvSpPr/>
              <p:nvPr/>
            </p:nvSpPr>
            <p:spPr>
              <a:xfrm>
                <a:off x="6807876" y="4320739"/>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37" name="TextBox 36">
                <a:extLst>
                  <a:ext uri="{FF2B5EF4-FFF2-40B4-BE49-F238E27FC236}">
                    <a16:creationId xmlns:a16="http://schemas.microsoft.com/office/drawing/2014/main" id="{9CCC179C-E666-4CBA-8225-E9AE8F63B9C3}"/>
                  </a:ext>
                </a:extLst>
              </p:cNvPr>
              <p:cNvSpPr txBox="1">
                <a:spLocks noChangeArrowheads="1"/>
              </p:cNvSpPr>
              <p:nvPr/>
            </p:nvSpPr>
            <p:spPr bwMode="auto">
              <a:xfrm>
                <a:off x="6694640" y="4304252"/>
                <a:ext cx="527478" cy="307777"/>
              </a:xfrm>
              <a:prstGeom prst="rect">
                <a:avLst/>
              </a:prstGeom>
              <a:noFill/>
              <a:ln w="9525">
                <a:noFill/>
                <a:miter lim="800000"/>
                <a:headEnd/>
                <a:tailEnd/>
              </a:ln>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1</a:t>
                </a:r>
              </a:p>
            </p:txBody>
          </p:sp>
        </p:grpSp>
        <p:grpSp>
          <p:nvGrpSpPr>
            <p:cNvPr id="3" name="Group 2">
              <a:extLst>
                <a:ext uri="{FF2B5EF4-FFF2-40B4-BE49-F238E27FC236}">
                  <a16:creationId xmlns:a16="http://schemas.microsoft.com/office/drawing/2014/main" id="{1F76D10B-6ACE-4638-AB7A-1EF3942918AD}"/>
                </a:ext>
              </a:extLst>
            </p:cNvPr>
            <p:cNvGrpSpPr/>
            <p:nvPr/>
          </p:nvGrpSpPr>
          <p:grpSpPr>
            <a:xfrm>
              <a:off x="8607357" y="2825895"/>
              <a:ext cx="529043" cy="396000"/>
              <a:chOff x="8505184" y="2844945"/>
              <a:chExt cx="529043" cy="396000"/>
            </a:xfrm>
          </p:grpSpPr>
          <p:sp>
            <p:nvSpPr>
              <p:cNvPr id="66" name="Oval 65">
                <a:extLst>
                  <a:ext uri="{FF2B5EF4-FFF2-40B4-BE49-F238E27FC236}">
                    <a16:creationId xmlns:a16="http://schemas.microsoft.com/office/drawing/2014/main" id="{E0767904-B09B-41EB-A4C9-DA5D7C8E09E8}"/>
                  </a:ext>
                </a:extLst>
              </p:cNvPr>
              <p:cNvSpPr/>
              <p:nvPr/>
            </p:nvSpPr>
            <p:spPr>
              <a:xfrm>
                <a:off x="8618133" y="2898296"/>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67" name="TextBox 66">
                <a:extLst>
                  <a:ext uri="{FF2B5EF4-FFF2-40B4-BE49-F238E27FC236}">
                    <a16:creationId xmlns:a16="http://schemas.microsoft.com/office/drawing/2014/main" id="{4736825B-C1D7-48B5-B010-D3116A534D48}"/>
                  </a:ext>
                </a:extLst>
              </p:cNvPr>
              <p:cNvSpPr txBox="1">
                <a:spLocks noChangeArrowheads="1"/>
              </p:cNvSpPr>
              <p:nvPr/>
            </p:nvSpPr>
            <p:spPr bwMode="auto">
              <a:xfrm>
                <a:off x="8505184" y="2872872"/>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3</a:t>
                </a:r>
              </a:p>
            </p:txBody>
          </p:sp>
          <p:sp>
            <p:nvSpPr>
              <p:cNvPr id="68" name="Teardrop 67">
                <a:extLst>
                  <a:ext uri="{FF2B5EF4-FFF2-40B4-BE49-F238E27FC236}">
                    <a16:creationId xmlns:a16="http://schemas.microsoft.com/office/drawing/2014/main" id="{6A511322-FCB6-4287-85D1-8002AF8690E8}"/>
                  </a:ext>
                </a:extLst>
              </p:cNvPr>
              <p:cNvSpPr/>
              <p:nvPr/>
            </p:nvSpPr>
            <p:spPr>
              <a:xfrm rot="7994273">
                <a:off x="8570636" y="2844945"/>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grpSp>
        <p:grpSp>
          <p:nvGrpSpPr>
            <p:cNvPr id="8" name="Group 7">
              <a:extLst>
                <a:ext uri="{FF2B5EF4-FFF2-40B4-BE49-F238E27FC236}">
                  <a16:creationId xmlns:a16="http://schemas.microsoft.com/office/drawing/2014/main" id="{1363545A-9938-4AE2-BE9F-9DD50FC1DC56}"/>
                </a:ext>
              </a:extLst>
            </p:cNvPr>
            <p:cNvGrpSpPr/>
            <p:nvPr/>
          </p:nvGrpSpPr>
          <p:grpSpPr>
            <a:xfrm>
              <a:off x="9564497" y="2076324"/>
              <a:ext cx="529043" cy="396000"/>
              <a:chOff x="9564497" y="2089024"/>
              <a:chExt cx="529043" cy="396000"/>
            </a:xfrm>
          </p:grpSpPr>
          <p:grpSp>
            <p:nvGrpSpPr>
              <p:cNvPr id="6" name="Group 5">
                <a:extLst>
                  <a:ext uri="{FF2B5EF4-FFF2-40B4-BE49-F238E27FC236}">
                    <a16:creationId xmlns:a16="http://schemas.microsoft.com/office/drawing/2014/main" id="{6D2B501A-72D7-40B8-9802-DE6E8019ADB1}"/>
                  </a:ext>
                </a:extLst>
              </p:cNvPr>
              <p:cNvGrpSpPr/>
              <p:nvPr/>
            </p:nvGrpSpPr>
            <p:grpSpPr>
              <a:xfrm>
                <a:off x="9564497" y="2116951"/>
                <a:ext cx="529043" cy="309240"/>
                <a:chOff x="9564497" y="2116951"/>
                <a:chExt cx="529043" cy="309240"/>
              </a:xfrm>
            </p:grpSpPr>
            <p:sp>
              <p:nvSpPr>
                <p:cNvPr id="69" name="Oval 68">
                  <a:extLst>
                    <a:ext uri="{FF2B5EF4-FFF2-40B4-BE49-F238E27FC236}">
                      <a16:creationId xmlns:a16="http://schemas.microsoft.com/office/drawing/2014/main" id="{A1A0480E-9E12-4EA2-BCCF-0C55EF3201CC}"/>
                    </a:ext>
                  </a:extLst>
                </p:cNvPr>
                <p:cNvSpPr/>
                <p:nvPr/>
              </p:nvSpPr>
              <p:spPr>
                <a:xfrm>
                  <a:off x="9683796" y="2142375"/>
                  <a:ext cx="301007" cy="283816"/>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sp>
              <p:nvSpPr>
                <p:cNvPr id="70" name="TextBox 69">
                  <a:extLst>
                    <a:ext uri="{FF2B5EF4-FFF2-40B4-BE49-F238E27FC236}">
                      <a16:creationId xmlns:a16="http://schemas.microsoft.com/office/drawing/2014/main" id="{C5B3665F-4DAC-41AB-8260-BF53DC23963F}"/>
                    </a:ext>
                  </a:extLst>
                </p:cNvPr>
                <p:cNvSpPr txBox="1">
                  <a:spLocks noChangeArrowheads="1"/>
                </p:cNvSpPr>
                <p:nvPr/>
              </p:nvSpPr>
              <p:spPr bwMode="auto">
                <a:xfrm>
                  <a:off x="9564497" y="2116951"/>
                  <a:ext cx="529043"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Open Sans Light" pitchFamily="34" charset="0"/>
                    </a:defRPr>
                  </a:lvl1pPr>
                  <a:lvl2pPr marL="742950" indent="-285750">
                    <a:defRPr>
                      <a:solidFill>
                        <a:schemeClr val="tx1"/>
                      </a:solidFill>
                      <a:latin typeface="Open Sans Light" pitchFamily="34" charset="0"/>
                    </a:defRPr>
                  </a:lvl2pPr>
                  <a:lvl3pPr marL="1143000" indent="-228600">
                    <a:defRPr>
                      <a:solidFill>
                        <a:schemeClr val="tx1"/>
                      </a:solidFill>
                      <a:latin typeface="Open Sans Light" pitchFamily="34" charset="0"/>
                    </a:defRPr>
                  </a:lvl3pPr>
                  <a:lvl4pPr marL="1600200" indent="-228600">
                    <a:defRPr>
                      <a:solidFill>
                        <a:schemeClr val="tx1"/>
                      </a:solidFill>
                      <a:latin typeface="Open Sans Light" pitchFamily="34" charset="0"/>
                    </a:defRPr>
                  </a:lvl4pPr>
                  <a:lvl5pPr marL="2057400" indent="-228600">
                    <a:defRPr>
                      <a:solidFill>
                        <a:schemeClr val="tx1"/>
                      </a:solidFill>
                      <a:latin typeface="Open Sans Light" pitchFamily="34" charset="0"/>
                    </a:defRPr>
                  </a:lvl5pPr>
                  <a:lvl6pPr marL="2514600" indent="-228600" fontAlgn="base">
                    <a:spcBef>
                      <a:spcPct val="0"/>
                    </a:spcBef>
                    <a:spcAft>
                      <a:spcPct val="0"/>
                    </a:spcAft>
                    <a:defRPr>
                      <a:solidFill>
                        <a:schemeClr val="tx1"/>
                      </a:solidFill>
                      <a:latin typeface="Open Sans Light" pitchFamily="34" charset="0"/>
                    </a:defRPr>
                  </a:lvl6pPr>
                  <a:lvl7pPr marL="2971800" indent="-228600" fontAlgn="base">
                    <a:spcBef>
                      <a:spcPct val="0"/>
                    </a:spcBef>
                    <a:spcAft>
                      <a:spcPct val="0"/>
                    </a:spcAft>
                    <a:defRPr>
                      <a:solidFill>
                        <a:schemeClr val="tx1"/>
                      </a:solidFill>
                      <a:latin typeface="Open Sans Light" pitchFamily="34" charset="0"/>
                    </a:defRPr>
                  </a:lvl7pPr>
                  <a:lvl8pPr marL="3429000" indent="-228600" fontAlgn="base">
                    <a:spcBef>
                      <a:spcPct val="0"/>
                    </a:spcBef>
                    <a:spcAft>
                      <a:spcPct val="0"/>
                    </a:spcAft>
                    <a:defRPr>
                      <a:solidFill>
                        <a:schemeClr val="tx1"/>
                      </a:solidFill>
                      <a:latin typeface="Open Sans Light" pitchFamily="34" charset="0"/>
                    </a:defRPr>
                  </a:lvl8pPr>
                  <a:lvl9pPr marL="3886200" indent="-228600" fontAlgn="base">
                    <a:spcBef>
                      <a:spcPct val="0"/>
                    </a:spcBef>
                    <a:spcAft>
                      <a:spcPct val="0"/>
                    </a:spcAft>
                    <a:defRPr>
                      <a:solidFill>
                        <a:schemeClr val="tx1"/>
                      </a:solidFill>
                      <a:latin typeface="Open Sans Light" pitchFamily="34" charset="0"/>
                    </a:defRPr>
                  </a:lvl9pPr>
                </a:lstStyle>
                <a:p>
                  <a:pPr algn="ctr" eaLnBrk="1" hangingPunct="1"/>
                  <a:r>
                    <a:rPr lang="en-US" altLang="en-US" sz="1400" b="1" dirty="0">
                      <a:latin typeface="+mj-lt"/>
                    </a:rPr>
                    <a:t>4</a:t>
                  </a:r>
                </a:p>
              </p:txBody>
            </p:sp>
          </p:grpSp>
          <p:sp>
            <p:nvSpPr>
              <p:cNvPr id="71" name="Teardrop 70">
                <a:extLst>
                  <a:ext uri="{FF2B5EF4-FFF2-40B4-BE49-F238E27FC236}">
                    <a16:creationId xmlns:a16="http://schemas.microsoft.com/office/drawing/2014/main" id="{8FD8D4C2-2B0C-4395-B822-9A684D330211}"/>
                  </a:ext>
                </a:extLst>
              </p:cNvPr>
              <p:cNvSpPr/>
              <p:nvPr/>
            </p:nvSpPr>
            <p:spPr>
              <a:xfrm rot="7994273">
                <a:off x="9636299" y="2089024"/>
                <a:ext cx="396000" cy="396000"/>
              </a:xfrm>
              <a:prstGeom prst="teardrop">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3200" dirty="0">
                  <a:latin typeface="+mj-lt"/>
                </a:endParaRPr>
              </a:p>
            </p:txBody>
          </p:sp>
        </p:grpSp>
      </p:grpSp>
    </p:spTree>
    <p:extLst>
      <p:ext uri="{BB962C8B-B14F-4D97-AF65-F5344CB8AC3E}">
        <p14:creationId xmlns:p14="http://schemas.microsoft.com/office/powerpoint/2010/main" val="408945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normAutofit/>
          </a:bodyPr>
          <a:lstStyle/>
          <a:p>
            <a:r>
              <a:rPr lang="en-US" sz="3200" dirty="0"/>
              <a:t>For additional questions, comments or input:</a:t>
            </a:r>
          </a:p>
        </p:txBody>
      </p:sp>
      <p:sp>
        <p:nvSpPr>
          <p:cNvPr id="2" name="Text Placeholder 1">
            <a:extLst>
              <a:ext uri="{FF2B5EF4-FFF2-40B4-BE49-F238E27FC236}">
                <a16:creationId xmlns:a16="http://schemas.microsoft.com/office/drawing/2014/main" id="{1F2A5814-BC40-4A37-9064-C44C73C883EF}"/>
              </a:ext>
            </a:extLst>
          </p:cNvPr>
          <p:cNvSpPr>
            <a:spLocks noGrp="1"/>
          </p:cNvSpPr>
          <p:nvPr>
            <p:ph type="body" sz="quarter" idx="13"/>
          </p:nvPr>
        </p:nvSpPr>
        <p:spPr/>
        <p:txBody>
          <a:bodyPr>
            <a:normAutofit fontScale="85000" lnSpcReduction="20000"/>
          </a:bodyPr>
          <a:lstStyle/>
          <a:p>
            <a:pPr>
              <a:lnSpc>
                <a:spcPct val="100000"/>
              </a:lnSpc>
            </a:pPr>
            <a:r>
              <a:rPr lang="en-US" sz="3600" u="sng" dirty="0"/>
              <a:t>Contact</a:t>
            </a:r>
          </a:p>
          <a:p>
            <a:pPr>
              <a:lnSpc>
                <a:spcPct val="100000"/>
              </a:lnSpc>
            </a:pPr>
            <a:r>
              <a:rPr lang="en-US" sz="3600" u="sng" dirty="0"/>
              <a:t>Carmen Roberts@</a:t>
            </a:r>
          </a:p>
          <a:p>
            <a:pPr>
              <a:lnSpc>
                <a:spcPct val="100000"/>
              </a:lnSpc>
            </a:pPr>
            <a:r>
              <a:rPr lang="en-US" sz="3200" dirty="0">
                <a:hlinkClick r:id="rId2"/>
              </a:rPr>
              <a:t>carmen.roberts@coastalplainscharter.org</a:t>
            </a:r>
            <a:endParaRPr lang="en-US" sz="3200" dirty="0"/>
          </a:p>
          <a:p>
            <a:pPr>
              <a:lnSpc>
                <a:spcPct val="100000"/>
              </a:lnSpc>
            </a:pPr>
            <a:r>
              <a:rPr lang="en-US" sz="3200" dirty="0"/>
              <a:t>912-293-5463 </a:t>
            </a:r>
            <a:endParaRPr lang="en-US" sz="3200" dirty="0" smtClean="0"/>
          </a:p>
          <a:p>
            <a:pPr>
              <a:lnSpc>
                <a:spcPct val="100000"/>
              </a:lnSpc>
            </a:pPr>
            <a:r>
              <a:rPr lang="en-US" sz="3200" dirty="0" smtClean="0"/>
              <a:t>ESSER III Survey </a:t>
            </a:r>
          </a:p>
          <a:p>
            <a:pPr>
              <a:lnSpc>
                <a:spcPct val="100000"/>
              </a:lnSpc>
            </a:pPr>
            <a:r>
              <a:rPr lang="en-US" sz="3200" dirty="0">
                <a:hlinkClick r:id="rId3"/>
              </a:rPr>
              <a:t>https://</a:t>
            </a:r>
            <a:r>
              <a:rPr lang="en-US" sz="3200" dirty="0" smtClean="0">
                <a:hlinkClick r:id="rId3"/>
              </a:rPr>
              <a:t>forms.gle/4kXFLDbXs1dKMQTK6</a:t>
            </a:r>
            <a:endParaRPr lang="en-US" sz="3200" dirty="0" smtClean="0"/>
          </a:p>
          <a:p>
            <a:pPr>
              <a:lnSpc>
                <a:spcPct val="100000"/>
              </a:lnSpc>
            </a:pPr>
            <a:endParaRPr lang="en-US" sz="3200" dirty="0"/>
          </a:p>
        </p:txBody>
      </p:sp>
    </p:spTree>
    <p:extLst>
      <p:ext uri="{BB962C8B-B14F-4D97-AF65-F5344CB8AC3E}">
        <p14:creationId xmlns:p14="http://schemas.microsoft.com/office/powerpoint/2010/main" val="23945982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8699A2-1304-4DB0-887E-96D5B047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F1D2AC-2735-457E-B639-07E13F9A629B}">
  <ds:schemaRefs>
    <ds:schemaRef ds:uri="http://schemas.microsoft.com/office/infopath/2007/PartnerControls"/>
    <ds:schemaRef ds:uri="http://schemas.microsoft.com/office/2006/documentManagement/types"/>
    <ds:schemaRef ds:uri="71af3243-3dd4-4a8d-8c0d-dd76da1f02a5"/>
    <ds:schemaRef ds:uri="http://schemas.openxmlformats.org/package/2006/metadata/core-properties"/>
    <ds:schemaRef ds:uri="http://purl.org/dc/dcmitype/"/>
    <ds:schemaRef ds:uri="http://purl.org/dc/elements/1.1/"/>
    <ds:schemaRef ds:uri="http://schemas.microsoft.com/office/2006/metadata/properties"/>
    <ds:schemaRef ds:uri="http://purl.org/dc/terms/"/>
    <ds:schemaRef ds:uri="16c05727-aa75-4e4a-9b5f-8a80a1165891"/>
    <ds:schemaRef ds:uri="http://www.w3.org/XML/1998/namespace"/>
  </ds:schemaRefs>
</ds:datastoreItem>
</file>

<file path=customXml/itemProps3.xml><?xml version="1.0" encoding="utf-8"?>
<ds:datastoreItem xmlns:ds="http://schemas.openxmlformats.org/officeDocument/2006/customXml" ds:itemID="{B12AB9FA-5EE8-4111-B873-E09ACA2BC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942</Words>
  <Application>Microsoft Office PowerPoint</Application>
  <PresentationFormat>Widescreen</PresentationFormat>
  <Paragraphs>113</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 Light</vt:lpstr>
      <vt:lpstr>Segoe UI</vt:lpstr>
      <vt:lpstr>Retrospect</vt:lpstr>
      <vt:lpstr>ESSER II &amp; III-American Rescue Plan Grant Coastal Plains Educational Charter High School February 2023 (Plan Review)</vt:lpstr>
      <vt:lpstr>ESSER III Overview &amp; Intended Outcomes</vt:lpstr>
      <vt:lpstr>ESSER FUNDS</vt:lpstr>
      <vt:lpstr>ESSER GRANT STATUTORY REQUIREMENTS</vt:lpstr>
      <vt:lpstr>Use of Funds </vt:lpstr>
      <vt:lpstr>Coastal Plains Educational Charter High School ESSER FUNDS- PERSONNEL </vt:lpstr>
      <vt:lpstr>Coastal Plains Educational Charter High School ESSER FUNDS- Intervention &amp; Prevention</vt:lpstr>
      <vt:lpstr>What are your next steps?</vt:lpstr>
      <vt:lpstr>For additional questions, comments or input: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2021-11-11T20:59:07Z</dcterms:created>
  <dcterms:modified xsi:type="dcterms:W3CDTF">2023-01-22T20:08:46Z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